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28" r:id="rId1"/>
  </p:sldMasterIdLst>
  <p:notesMasterIdLst>
    <p:notesMasterId r:id="rId24"/>
  </p:notesMasterIdLst>
  <p:sldIdLst>
    <p:sldId id="291" r:id="rId2"/>
    <p:sldId id="290" r:id="rId3"/>
    <p:sldId id="275" r:id="rId4"/>
    <p:sldId id="274" r:id="rId5"/>
    <p:sldId id="278" r:id="rId6"/>
    <p:sldId id="279" r:id="rId7"/>
    <p:sldId id="258" r:id="rId8"/>
    <p:sldId id="294" r:id="rId9"/>
    <p:sldId id="304" r:id="rId10"/>
    <p:sldId id="306" r:id="rId11"/>
    <p:sldId id="296" r:id="rId12"/>
    <p:sldId id="280" r:id="rId13"/>
    <p:sldId id="297" r:id="rId14"/>
    <p:sldId id="281" r:id="rId15"/>
    <p:sldId id="298" r:id="rId16"/>
    <p:sldId id="282" r:id="rId17"/>
    <p:sldId id="299" r:id="rId18"/>
    <p:sldId id="283" r:id="rId19"/>
    <p:sldId id="301" r:id="rId20"/>
    <p:sldId id="284" r:id="rId21"/>
    <p:sldId id="302" r:id="rId22"/>
    <p:sldId id="305" r:id="rId23"/>
  </p:sldIdLst>
  <p:sldSz cx="18288000" cy="10287000"/>
  <p:notesSz cx="6858000" cy="9144000"/>
  <p:embeddedFontLst>
    <p:embeddedFont>
      <p:font typeface="Comic Sans MS" pitchFamily="66" charset="0"/>
      <p:regular r:id="rId25"/>
      <p:bold r:id="rId26"/>
      <p:italic r:id="rId27"/>
      <p:boldItalic r:id="rId28"/>
    </p:embeddedFont>
    <p:embeddedFont>
      <p:font typeface="Gill Sans MT" pitchFamily="34" charset="0"/>
      <p:regular r:id="rId29"/>
      <p:bold r:id="rId30"/>
      <p:italic r:id="rId31"/>
      <p:boldItalic r:id="rId32"/>
    </p:embeddedFont>
    <p:embeddedFont>
      <p:font typeface="Calibri"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15" autoAdjust="0"/>
  </p:normalViewPr>
  <p:slideViewPr>
    <p:cSldViewPr>
      <p:cViewPr>
        <p:scale>
          <a:sx n="49" d="100"/>
          <a:sy n="49" d="100"/>
        </p:scale>
        <p:origin x="-600"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DCBF-79D6-4979-A768-F870CEEFD3F9}" type="datetimeFigureOut">
              <a:rPr lang="tr-TR" smtClean="0"/>
              <a:pPr/>
              <a:t>11.03.2024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2471-66EE-4E8C-999C-18D3F471E0ED}" type="slidenum">
              <a:rPr lang="tr-TR" smtClean="0"/>
              <a:pPr/>
              <a:t>‹#›</a:t>
            </a:fld>
            <a:endParaRPr lang="tr-TR"/>
          </a:p>
        </p:txBody>
      </p:sp>
    </p:spTree>
    <p:extLst>
      <p:ext uri="{BB962C8B-B14F-4D97-AF65-F5344CB8AC3E}">
        <p14:creationId xmlns:p14="http://schemas.microsoft.com/office/powerpoint/2010/main" xmlns="" val="13207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2400300" y="3580116"/>
            <a:ext cx="13487400" cy="2468880"/>
          </a:xfrm>
          <a:solidFill>
            <a:srgbClr val="FFFFFF"/>
          </a:solidFill>
          <a:ln w="38100">
            <a:solidFill>
              <a:srgbClr val="404040"/>
            </a:solidFill>
          </a:ln>
        </p:spPr>
        <p:txBody>
          <a:bodyPr lIns="274320" rIns="274320" anchor="ctr" anchorCtr="1">
            <a:normAutofit/>
          </a:bodyPr>
          <a:lstStyle>
            <a:lvl1pPr algn="ctr">
              <a:defRPr sz="57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4042791" y="6528816"/>
            <a:ext cx="10202418" cy="1859841"/>
          </a:xfrm>
          <a:noFill/>
        </p:spPr>
        <p:txBody>
          <a:bodyPr>
            <a:normAutofit/>
          </a:bodyPr>
          <a:lstStyle>
            <a:lvl1pPr marL="0" indent="0" algn="ctr">
              <a:buNone/>
              <a:defRPr sz="3000">
                <a:solidFill>
                  <a:schemeClr val="tx1">
                    <a:lumMod val="75000"/>
                    <a:lumOff val="2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453839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9995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79668" y="1405890"/>
            <a:ext cx="1947912" cy="747522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346705" y="1405890"/>
            <a:ext cx="9297734" cy="747522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4367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5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2400300" y="3580116"/>
            <a:ext cx="13487400" cy="2468880"/>
          </a:xfrm>
          <a:solidFill>
            <a:srgbClr val="FFFFFF"/>
          </a:solidFill>
          <a:ln w="38100">
            <a:solidFill>
              <a:srgbClr val="404040"/>
            </a:solidFill>
          </a:ln>
        </p:spPr>
        <p:txBody>
          <a:bodyPr lIns="274320" rIns="274320" anchor="ctr" anchorCtr="1">
            <a:normAutofit/>
          </a:bodyPr>
          <a:lstStyle>
            <a:lvl1pPr>
              <a:defRPr sz="57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4042791" y="6528698"/>
            <a:ext cx="10202418" cy="1897623"/>
          </a:xfrm>
        </p:spPr>
        <p:txBody>
          <a:bodyPr anchor="t" anchorCtr="1">
            <a:normAutofit/>
          </a:bodyPr>
          <a:lstStyle>
            <a:lvl1pPr marL="0" indent="0">
              <a:buNone/>
              <a:defRPr sz="30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0797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372868" y="3957066"/>
            <a:ext cx="6407657" cy="46529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507473" y="3957066"/>
            <a:ext cx="6405371" cy="46529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3/11/2024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9141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154" y="3470150"/>
            <a:ext cx="6405372" cy="1056131"/>
          </a:xfrm>
        </p:spPr>
        <p:txBody>
          <a:bodyPr anchor="b" anchorCtr="1">
            <a:normAutofit/>
          </a:bodyPr>
          <a:lstStyle>
            <a:lvl1pPr marL="0" indent="0" algn="ctr">
              <a:buNone/>
              <a:defRPr sz="2850" b="0" cap="all" spc="150" baseline="0">
                <a:solidFill>
                  <a:schemeClr val="accent2">
                    <a:lumMod val="7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a:t>
            </a:r>
          </a:p>
        </p:txBody>
      </p:sp>
      <p:sp>
        <p:nvSpPr>
          <p:cNvPr id="4" name="Content Placeholder 3"/>
          <p:cNvSpPr>
            <a:spLocks noGrp="1"/>
          </p:cNvSpPr>
          <p:nvPr>
            <p:ph sz="half" idx="2"/>
          </p:nvPr>
        </p:nvSpPr>
        <p:spPr>
          <a:xfrm>
            <a:off x="2375154" y="4714875"/>
            <a:ext cx="6405372" cy="389516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9507474" y="4714875"/>
            <a:ext cx="6380226" cy="3895164"/>
          </a:xfrm>
        </p:spPr>
        <p:txBody>
          <a:bodyPr/>
          <a:lstStyle>
            <a:lvl5pPr>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9507474" y="3470150"/>
            <a:ext cx="6405372" cy="1056131"/>
          </a:xfrm>
        </p:spPr>
        <p:txBody>
          <a:bodyPr anchor="b" anchorCtr="1">
            <a:normAutofit/>
          </a:bodyPr>
          <a:lstStyle>
            <a:lvl1pPr marL="0" indent="0" algn="ctr">
              <a:buNone/>
              <a:defRPr sz="2850" b="0" cap="all" spc="150" baseline="0">
                <a:solidFill>
                  <a:schemeClr val="accent2">
                    <a:lumMod val="7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xmlns="" val="44643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0820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3735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1207008" y="3365743"/>
            <a:ext cx="6729984" cy="1712246"/>
          </a:xfrm>
          <a:solidFill>
            <a:srgbClr val="FFFFFF"/>
          </a:solidFill>
          <a:ln>
            <a:solidFill>
              <a:srgbClr val="404040"/>
            </a:solidFill>
          </a:ln>
        </p:spPr>
        <p:txBody>
          <a:bodyPr anchor="ctr" anchorCtr="1">
            <a:normAutofit/>
          </a:bodyPr>
          <a:lstStyle>
            <a:lvl1pPr>
              <a:defRPr sz="33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10104120" y="1207008"/>
            <a:ext cx="7223760" cy="7872984"/>
          </a:xfrm>
        </p:spPr>
        <p:txBody>
          <a:bodyPr>
            <a:normAutofit/>
          </a:bodyPr>
          <a:lstStyle>
            <a:lvl1pPr>
              <a:defRPr sz="285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673352" y="5324877"/>
            <a:ext cx="5692140" cy="3291054"/>
          </a:xfrm>
        </p:spPr>
        <p:txBody>
          <a:bodyPr anchor="t" anchorCtr="1">
            <a:normAutofit/>
          </a:bodyPr>
          <a:lstStyle>
            <a:lvl1pPr marL="0" indent="0" algn="ctr">
              <a:buNone/>
              <a:defRPr sz="2250">
                <a:solidFill>
                  <a:srgbClr val="FFFFFF"/>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a:t>
            </a:r>
          </a:p>
        </p:txBody>
      </p:sp>
      <p:sp>
        <p:nvSpPr>
          <p:cNvPr id="9" name="Date Placeholder 8"/>
          <p:cNvSpPr>
            <a:spLocks noGrp="1"/>
          </p:cNvSpPr>
          <p:nvPr>
            <p:ph type="dt" sz="half" idx="10"/>
          </p:nvPr>
        </p:nvSpPr>
        <p:spPr/>
        <p:txBody>
          <a:bodyPr/>
          <a:lstStyle/>
          <a:p>
            <a:fld id="{1D8BD707-D9CF-40AE-B4C6-C98DA3205C09}" type="datetimeFigureOut">
              <a:rPr lang="en-US" smtClean="0"/>
              <a:pPr/>
              <a:t>3/11/2024</a:t>
            </a:fld>
            <a:endParaRPr lang="en-US"/>
          </a:p>
        </p:txBody>
      </p:sp>
      <p:sp>
        <p:nvSpPr>
          <p:cNvPr id="10" name="Footer Placeholder 9"/>
          <p:cNvSpPr>
            <a:spLocks noGrp="1"/>
          </p:cNvSpPr>
          <p:nvPr>
            <p:ph type="ftr" sz="quarter" idx="11"/>
          </p:nvPr>
        </p:nvSpPr>
        <p:spPr>
          <a:xfrm>
            <a:off x="1207009" y="9354312"/>
            <a:ext cx="7687196" cy="48006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88305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1" y="0"/>
            <a:ext cx="9143999"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1212785" y="3365742"/>
            <a:ext cx="6742497" cy="1701960"/>
          </a:xfrm>
          <a:solidFill>
            <a:srgbClr val="FFFFFF"/>
          </a:solidFill>
          <a:ln>
            <a:solidFill>
              <a:srgbClr val="404040"/>
            </a:solidFill>
          </a:ln>
        </p:spPr>
        <p:txBody>
          <a:bodyPr anchor="ctr" anchorCtr="1">
            <a:noAutofit/>
          </a:bodyPr>
          <a:lstStyle>
            <a:lvl1pPr>
              <a:defRPr sz="33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3999" y="0"/>
            <a:ext cx="9153146" cy="10287000"/>
          </a:xfrm>
          <a:solidFill>
            <a:schemeClr val="bg1">
              <a:lumMod val="75000"/>
            </a:schemeClr>
          </a:solidFill>
        </p:spPr>
        <p:txBody>
          <a:bodyPr anchor="t"/>
          <a:lstStyle>
            <a:lvl1pPr marL="0" indent="0">
              <a:buNone/>
              <a:defRPr sz="4800">
                <a:solidFill>
                  <a:schemeClr val="bg1">
                    <a:lumMod val="85000"/>
                    <a:lumOff val="1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1673352" y="5324878"/>
            <a:ext cx="5692140" cy="3291056"/>
          </a:xfrm>
        </p:spPr>
        <p:txBody>
          <a:bodyPr anchor="t" anchorCtr="1">
            <a:normAutofit/>
          </a:bodyPr>
          <a:lstStyle>
            <a:lvl1pPr marL="0" indent="0" algn="ctr">
              <a:buNone/>
              <a:defRPr sz="2250">
                <a:solidFill>
                  <a:srgbClr val="FFFFFF"/>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pPr/>
              <a:t>3/11/2024</a:t>
            </a:fld>
            <a:endParaRPr lang="en-US"/>
          </a:p>
        </p:txBody>
      </p:sp>
      <p:sp>
        <p:nvSpPr>
          <p:cNvPr id="9" name="Footer Placeholder 8"/>
          <p:cNvSpPr>
            <a:spLocks noGrp="1"/>
          </p:cNvSpPr>
          <p:nvPr>
            <p:ph type="ftr" sz="quarter" idx="11"/>
          </p:nvPr>
        </p:nvSpPr>
        <p:spPr>
          <a:xfrm>
            <a:off x="1207009" y="9354312"/>
            <a:ext cx="7687196" cy="48006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5102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346704" y="1447038"/>
            <a:ext cx="11594592" cy="178308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346704" y="3957067"/>
            <a:ext cx="11594592" cy="4652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732144" y="9358224"/>
            <a:ext cx="4130619" cy="485952"/>
          </a:xfrm>
          <a:prstGeom prst="rect">
            <a:avLst/>
          </a:prstGeom>
        </p:spPr>
        <p:txBody>
          <a:bodyPr vert="horz" lIns="91440" tIns="45720" rIns="91440" bIns="45720" rtlCol="0" anchor="ctr"/>
          <a:lstStyle>
            <a:lvl1pPr algn="r">
              <a:defRPr sz="1575">
                <a:solidFill>
                  <a:schemeClr val="tx1">
                    <a:alpha val="70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2400301" y="9354312"/>
            <a:ext cx="8851784" cy="480060"/>
          </a:xfrm>
          <a:prstGeom prst="rect">
            <a:avLst/>
          </a:prstGeom>
        </p:spPr>
        <p:txBody>
          <a:bodyPr vert="horz" lIns="91440" tIns="45720" rIns="91440" bIns="45720" rtlCol="0" anchor="ctr"/>
          <a:lstStyle>
            <a:lvl1pPr algn="l">
              <a:defRPr sz="1575">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6138383" y="9326880"/>
            <a:ext cx="548640" cy="548640"/>
          </a:xfrm>
          <a:prstGeom prst="ellipse">
            <a:avLst/>
          </a:prstGeom>
          <a:solidFill>
            <a:srgbClr val="1D1D1D">
              <a:alpha val="70000"/>
            </a:srgbClr>
          </a:solidFill>
        </p:spPr>
        <p:txBody>
          <a:bodyPr vert="horz" lIns="18288" tIns="45720" rIns="18288" bIns="45720" rtlCol="0" anchor="ctr">
            <a:noAutofit/>
          </a:bodyPr>
          <a:lstStyle>
            <a:lvl1pPr algn="ctr">
              <a:defRPr sz="1650" spc="0" baseline="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02784727"/>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1371600" rtl="0" eaLnBrk="1" latinLnBrk="0" hangingPunct="1">
        <a:lnSpc>
          <a:spcPct val="90000"/>
        </a:lnSpc>
        <a:spcBef>
          <a:spcPct val="0"/>
        </a:spcBef>
        <a:buNone/>
        <a:defRPr sz="4200" kern="1200" cap="all" spc="300" baseline="0">
          <a:solidFill>
            <a:srgbClr val="262626"/>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FCA2EB9-EB19-4593-AA7F-81AFEBB5FFE5}"/>
              </a:ext>
            </a:extLst>
          </p:cNvPr>
          <p:cNvSpPr>
            <a:spLocks noGrp="1"/>
          </p:cNvSpPr>
          <p:nvPr>
            <p:ph type="ctrTitle"/>
          </p:nvPr>
        </p:nvSpPr>
        <p:spPr>
          <a:xfrm>
            <a:off x="1552016" y="342901"/>
            <a:ext cx="15183967" cy="9028738"/>
          </a:xfrm>
        </p:spPr>
        <p:txBody>
          <a:bodyPr>
            <a:normAutofit/>
          </a:bodyPr>
          <a:lstStyle/>
          <a:p>
            <a:r>
              <a:rPr lang="en-US" sz="6600" dirty="0">
                <a:solidFill>
                  <a:schemeClr val="bg1"/>
                </a:solidFill>
                <a:latin typeface="Comic Sans MS" panose="030F0702030302020204" pitchFamily="66" charset="0"/>
              </a:rPr>
              <a:t>ÇATIŞMA ÇÖZME BECERİLERİ</a:t>
            </a:r>
            <a:r>
              <a:rPr lang="tr-TR" sz="7200" dirty="0">
                <a:solidFill>
                  <a:schemeClr val="bg1"/>
                </a:solidFill>
                <a:latin typeface="Comic Sans MS" panose="030F0702030302020204" pitchFamily="66" charset="0"/>
              </a:rPr>
              <a:t/>
            </a:r>
            <a:br>
              <a:rPr lang="tr-TR" sz="7200" dirty="0">
                <a:solidFill>
                  <a:schemeClr val="bg1"/>
                </a:solidFill>
                <a:latin typeface="Comic Sans MS" panose="030F0702030302020204" pitchFamily="66" charset="0"/>
              </a:rPr>
            </a:br>
            <a:r>
              <a:rPr lang="tr-TR" sz="4800" dirty="0">
                <a:solidFill>
                  <a:schemeClr val="accent5"/>
                </a:solidFill>
                <a:latin typeface="Comic Sans MS" panose="030F0702030302020204" pitchFamily="66" charset="0"/>
              </a:rPr>
              <a:t>-öğrenci sunumu-</a:t>
            </a:r>
            <a:r>
              <a:rPr lang="en-US" sz="8800" dirty="0">
                <a:solidFill>
                  <a:schemeClr val="tx1">
                    <a:lumMod val="85000"/>
                    <a:lumOff val="15000"/>
                  </a:schemeClr>
                </a:solidFill>
                <a:latin typeface="Comic Sans MS" panose="030F0702030302020204" pitchFamily="66" charset="0"/>
              </a:rPr>
              <a:t/>
            </a:r>
            <a:br>
              <a:rPr lang="en-US" sz="8800" dirty="0">
                <a:solidFill>
                  <a:schemeClr val="tx1">
                    <a:lumMod val="85000"/>
                    <a:lumOff val="15000"/>
                  </a:schemeClr>
                </a:solidFill>
                <a:latin typeface="Comic Sans MS" panose="030F0702030302020204" pitchFamily="66" charset="0"/>
              </a:rPr>
            </a:br>
            <a:endParaRPr lang="tr-TR" dirty="0">
              <a:latin typeface="Comic Sans MS" panose="030F0702030302020204" pitchFamily="66" charset="0"/>
            </a:endParaRPr>
          </a:p>
        </p:txBody>
      </p:sp>
      <p:sp>
        <p:nvSpPr>
          <p:cNvPr id="3" name="Alt Başlık 2">
            <a:extLst>
              <a:ext uri="{FF2B5EF4-FFF2-40B4-BE49-F238E27FC236}">
                <a16:creationId xmlns="" xmlns:a16="http://schemas.microsoft.com/office/drawing/2014/main" id="{EA359825-85AB-4CAA-B7D1-517BBDCF4BF5}"/>
              </a:ext>
            </a:extLst>
          </p:cNvPr>
          <p:cNvSpPr>
            <a:spLocks noGrp="1"/>
          </p:cNvSpPr>
          <p:nvPr>
            <p:ph type="subTitle" idx="1"/>
          </p:nvPr>
        </p:nvSpPr>
        <p:spPr>
          <a:xfrm>
            <a:off x="2057400" y="9371639"/>
            <a:ext cx="13238487" cy="1114330"/>
          </a:xfrm>
        </p:spPr>
        <p:txBody>
          <a:bodyPr>
            <a:normAutofit/>
          </a:bodyPr>
          <a:lstStyle/>
          <a:p>
            <a:pPr algn="ctr"/>
            <a:endParaRPr lang="tr-TR" sz="3600" dirty="0">
              <a:solidFill>
                <a:schemeClr val="tx1"/>
              </a:solidFill>
            </a:endParaRPr>
          </a:p>
        </p:txBody>
      </p:sp>
      <p:pic>
        <p:nvPicPr>
          <p:cNvPr id="13" name="Resim 12">
            <a:extLst>
              <a:ext uri="{FF2B5EF4-FFF2-40B4-BE49-F238E27FC236}">
                <a16:creationId xmlns="" xmlns:a16="http://schemas.microsoft.com/office/drawing/2014/main" id="{F988D9A7-378B-4D94-A458-6E92FEBD3F6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5295900"/>
            <a:ext cx="6788727" cy="3876248"/>
          </a:xfrm>
          <a:prstGeom prst="rect">
            <a:avLst/>
          </a:prstGeom>
        </p:spPr>
      </p:pic>
    </p:spTree>
    <p:extLst>
      <p:ext uri="{BB962C8B-B14F-4D97-AF65-F5344CB8AC3E}">
        <p14:creationId xmlns:p14="http://schemas.microsoft.com/office/powerpoint/2010/main" xmlns="" val="316017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71704" y="141288"/>
            <a:ext cx="14073286" cy="9982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571500"/>
            <a:ext cx="13143864" cy="1896673"/>
          </a:xfrm>
          <a:prstGeom prst="rect">
            <a:avLst/>
          </a:prstGeom>
        </p:spPr>
        <p:txBody>
          <a:bodyPr lIns="0" tIns="0" rIns="0" bIns="0" rtlCol="0" anchor="t">
            <a:spAutoFit/>
          </a:body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sp>
        <p:nvSpPr>
          <p:cNvPr id="6" name="Metin kutusu 5">
            <a:extLst>
              <a:ext uri="{FF2B5EF4-FFF2-40B4-BE49-F238E27FC236}">
                <a16:creationId xmlns="" xmlns:a16="http://schemas.microsoft.com/office/drawing/2014/main" id="{5A4DD8BB-8931-4274-B57F-DFF28B3FF315}"/>
              </a:ext>
            </a:extLst>
          </p:cNvPr>
          <p:cNvSpPr txBox="1"/>
          <p:nvPr/>
        </p:nvSpPr>
        <p:spPr>
          <a:xfrm>
            <a:off x="3505200" y="6515100"/>
            <a:ext cx="3352800" cy="1754326"/>
          </a:xfrm>
          <a:prstGeom prst="rect">
            <a:avLst/>
          </a:prstGeom>
          <a:noFill/>
        </p:spPr>
        <p:txBody>
          <a:bodyPr wrap="square" rtlCol="0">
            <a:spAutoFit/>
          </a:body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sp>
        <p:nvSpPr>
          <p:cNvPr id="7" name="Alt Başlık 2">
            <a:extLst>
              <a:ext uri="{FF2B5EF4-FFF2-40B4-BE49-F238E27FC236}">
                <a16:creationId xmlns="" xmlns:a16="http://schemas.microsoft.com/office/drawing/2014/main" id="{6BCBFA9E-3A79-487A-BCC6-AE0B4F18AAB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4" name="Ok: Aşağı 3">
            <a:extLst>
              <a:ext uri="{FF2B5EF4-FFF2-40B4-BE49-F238E27FC236}">
                <a16:creationId xmlns="" xmlns:a16="http://schemas.microsoft.com/office/drawing/2014/main" id="{E307469F-BD53-491A-AE41-9BABF881C40B}"/>
              </a:ext>
            </a:extLst>
          </p:cNvPr>
          <p:cNvSpPr/>
          <p:nvPr/>
        </p:nvSpPr>
        <p:spPr>
          <a:xfrm>
            <a:off x="3390900" y="2752541"/>
            <a:ext cx="240030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 xmlns:a16="http://schemas.microsoft.com/office/drawing/2014/main" id="{B75840C2-144D-449B-BC2E-7614F48D5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52843" y="2437577"/>
            <a:ext cx="8120117" cy="6102776"/>
          </a:xfrm>
          <a:prstGeom prst="rect">
            <a:avLst/>
          </a:prstGeom>
        </p:spPr>
      </p:pic>
    </p:spTree>
    <p:extLst>
      <p:ext uri="{BB962C8B-B14F-4D97-AF65-F5344CB8AC3E}">
        <p14:creationId xmlns:p14="http://schemas.microsoft.com/office/powerpoint/2010/main" xmlns="" val="2442516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F7B7E1C8-DC0D-41C5-B68E-B16A91DCA919}"/>
              </a:ext>
            </a:extLst>
          </p:cNvPr>
          <p:cNvSpPr txBox="1"/>
          <p:nvPr/>
        </p:nvSpPr>
        <p:spPr>
          <a:xfrm>
            <a:off x="2133600" y="1104900"/>
            <a:ext cx="13563600" cy="3539430"/>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KAPLUMBAĞA(KABUĞUNA ÇEKİLME):</a:t>
            </a:r>
          </a:p>
          <a:p>
            <a:r>
              <a:rPr lang="tr-TR" sz="3200" dirty="0">
                <a:latin typeface="Times New Roman" panose="02020603050405020304" pitchFamily="18" charset="0"/>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p>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Kaybet-kaybet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 xmlns:a16="http://schemas.microsoft.com/office/drawing/2014/main" id="{D1979DFE-ABB1-4747-8994-22DD756FF5F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 xmlns:a16="http://schemas.microsoft.com/office/drawing/2014/main" id="{CC449A70-B5E7-4548-B0A0-1632886D701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34002" y="5038380"/>
            <a:ext cx="3480603" cy="5231782"/>
          </a:xfrm>
          <a:prstGeom prst="rect">
            <a:avLst/>
          </a:prstGeom>
        </p:spPr>
      </p:pic>
    </p:spTree>
    <p:extLst>
      <p:ext uri="{BB962C8B-B14F-4D97-AF65-F5344CB8AC3E}">
        <p14:creationId xmlns:p14="http://schemas.microsoft.com/office/powerpoint/2010/main" xmlns="" val="178552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96400" y="1562100"/>
            <a:ext cx="12809933" cy="1170803"/>
          </a:xfrm>
          <a:prstGeom prst="rect">
            <a:avLst/>
          </a:prstGeom>
        </p:spPr>
        <p:txBody>
          <a:bodyPr lIns="0" tIns="0" rIns="0" bIns="0" rtlCol="0" anchor="t">
            <a:spAutoFit/>
          </a:body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sp>
        <p:nvSpPr>
          <p:cNvPr id="3" name="TextBox 3"/>
          <p:cNvSpPr txBox="1"/>
          <p:nvPr/>
        </p:nvSpPr>
        <p:spPr>
          <a:xfrm>
            <a:off x="9144000" y="7277100"/>
            <a:ext cx="10701464" cy="665631"/>
          </a:xfrm>
          <a:prstGeom prst="rect">
            <a:avLst/>
          </a:prstGeom>
        </p:spPr>
        <p:txBody>
          <a:bodyPr lIns="0" tIns="0" rIns="0" bIns="0" rtlCol="0" anchor="t">
            <a:spAutoFit/>
          </a:body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
        <p:nvSpPr>
          <p:cNvPr id="6" name="Alt Başlık 2">
            <a:extLst>
              <a:ext uri="{FF2B5EF4-FFF2-40B4-BE49-F238E27FC236}">
                <a16:creationId xmlns="" xmlns:a16="http://schemas.microsoft.com/office/drawing/2014/main" id="{E5AC3103-4B80-4DA3-BE5B-7700682F85E4}"/>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Aşağı 7">
            <a:extLst>
              <a:ext uri="{FF2B5EF4-FFF2-40B4-BE49-F238E27FC236}">
                <a16:creationId xmlns="" xmlns:a16="http://schemas.microsoft.com/office/drawing/2014/main" id="{CB18AE96-DFDC-4A2B-BE29-C7FA9AA70D78}"/>
              </a:ext>
            </a:extLst>
          </p:cNvPr>
          <p:cNvSpPr/>
          <p:nvPr/>
        </p:nvSpPr>
        <p:spPr>
          <a:xfrm>
            <a:off x="10972800" y="3238500"/>
            <a:ext cx="2895600" cy="388620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pic>
        <p:nvPicPr>
          <p:cNvPr id="10" name="Resim 9">
            <a:extLst>
              <a:ext uri="{FF2B5EF4-FFF2-40B4-BE49-F238E27FC236}">
                <a16:creationId xmlns="" xmlns:a16="http://schemas.microsoft.com/office/drawing/2014/main" id="{DA7F04DA-DDCC-4831-A643-FD6FA79AE07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1257300"/>
            <a:ext cx="10058400" cy="7111603"/>
          </a:xfrm>
          <a:prstGeom prst="rect">
            <a:avLst/>
          </a:prstGeom>
        </p:spPr>
      </p:pic>
    </p:spTree>
    <p:extLst>
      <p:ext uri="{BB962C8B-B14F-4D97-AF65-F5344CB8AC3E}">
        <p14:creationId xmlns:p14="http://schemas.microsoft.com/office/powerpoint/2010/main" xmlns="" val="97928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BCE7061-5C6D-4FAF-900F-1B189CBD8F0C}"/>
              </a:ext>
            </a:extLst>
          </p:cNvPr>
          <p:cNvSpPr txBox="1"/>
          <p:nvPr/>
        </p:nvSpPr>
        <p:spPr>
          <a:xfrm>
            <a:off x="838200" y="1143343"/>
            <a:ext cx="17145000" cy="3539430"/>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(Saldırganlık, hırs, öfke, zorlama, baskı, güç kullanma, rekabet)</a:t>
            </a:r>
          </a:p>
          <a:p>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Kırıcıdır.</a:t>
            </a:r>
          </a:p>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p:txBody>
      </p:sp>
      <p:sp>
        <p:nvSpPr>
          <p:cNvPr id="4" name="Alt Başlık 2">
            <a:extLst>
              <a:ext uri="{FF2B5EF4-FFF2-40B4-BE49-F238E27FC236}">
                <a16:creationId xmlns="" xmlns:a16="http://schemas.microsoft.com/office/drawing/2014/main" id="{0C487164-25E6-4CF4-B79D-225F4AC46F1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 xmlns:a16="http://schemas.microsoft.com/office/drawing/2014/main" id="{384FCEC4-3D85-452B-98CF-24E162A258E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3400" y="3238500"/>
            <a:ext cx="6629400" cy="4687193"/>
          </a:xfrm>
          <a:prstGeom prst="rect">
            <a:avLst/>
          </a:prstGeom>
        </p:spPr>
      </p:pic>
    </p:spTree>
    <p:extLst>
      <p:ext uri="{BB962C8B-B14F-4D97-AF65-F5344CB8AC3E}">
        <p14:creationId xmlns:p14="http://schemas.microsoft.com/office/powerpoint/2010/main" xmlns="" val="159759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1788" y="7159991"/>
            <a:ext cx="5317749" cy="1006750"/>
          </a:xfrm>
          <a:prstGeom prst="rect">
            <a:avLst/>
          </a:prstGeom>
        </p:spPr>
        <p:txBody>
          <a:bodyPr lIns="0" tIns="0" rIns="0" bIns="0" rtlCol="0" anchor="t">
            <a:spAutoFit/>
          </a:bodyPr>
          <a:lstStyle/>
          <a:p>
            <a:pPr algn="ctr">
              <a:lnSpc>
                <a:spcPts val="8321"/>
              </a:lnSpc>
              <a:spcBef>
                <a:spcPct val="0"/>
              </a:spcBef>
            </a:pPr>
            <a:r>
              <a:rPr lang="en-US" sz="5943" dirty="0">
                <a:solidFill>
                  <a:srgbClr val="000000"/>
                </a:solidFill>
                <a:latin typeface="Acherus Grotesque"/>
              </a:rPr>
              <a:t> </a:t>
            </a:r>
            <a:r>
              <a:rPr lang="en-US" sz="5943" dirty="0" err="1">
                <a:solidFill>
                  <a:srgbClr val="000000"/>
                </a:solidFill>
                <a:latin typeface="Acherus Grotesque"/>
              </a:rPr>
              <a:t>Ayıcık</a:t>
            </a:r>
            <a:endParaRPr lang="en-US" sz="5943" dirty="0">
              <a:solidFill>
                <a:srgbClr val="000000"/>
              </a:solidFill>
              <a:latin typeface="Acherus Grotesque"/>
            </a:endParaRPr>
          </a:p>
        </p:txBody>
      </p:sp>
      <p:sp>
        <p:nvSpPr>
          <p:cNvPr id="3" name="TextBox 3"/>
          <p:cNvSpPr txBox="1"/>
          <p:nvPr/>
        </p:nvSpPr>
        <p:spPr>
          <a:xfrm>
            <a:off x="9018341" y="7048500"/>
            <a:ext cx="9235023" cy="898131"/>
          </a:xfrm>
          <a:prstGeom prst="rect">
            <a:avLst/>
          </a:prstGeom>
        </p:spPr>
        <p:txBody>
          <a:bodyPr lIns="0" tIns="0" rIns="0" bIns="0" rtlCol="0" anchor="t">
            <a:spAutoFit/>
          </a:bodyPr>
          <a:lstStyle/>
          <a:p>
            <a:pPr algn="ctr">
              <a:lnSpc>
                <a:spcPts val="7438"/>
              </a:lnSpc>
              <a:spcBef>
                <a:spcPct val="0"/>
              </a:spcBef>
            </a:pPr>
            <a:r>
              <a:rPr lang="tr-TR" sz="5313" dirty="0">
                <a:solidFill>
                  <a:srgbClr val="000000"/>
                </a:solidFill>
                <a:latin typeface="Acherus Grotesque"/>
              </a:rPr>
              <a:t>Deyince aklınıza ne geliyor?</a:t>
            </a:r>
            <a:endParaRPr lang="en-US" sz="5313" dirty="0">
              <a:solidFill>
                <a:srgbClr val="000000"/>
              </a:solidFill>
              <a:latin typeface="Acherus Grotesque"/>
            </a:endParaRPr>
          </a:p>
        </p:txBody>
      </p:sp>
      <p:sp>
        <p:nvSpPr>
          <p:cNvPr id="6" name="Alt Başlık 2">
            <a:extLst>
              <a:ext uri="{FF2B5EF4-FFF2-40B4-BE49-F238E27FC236}">
                <a16:creationId xmlns="" xmlns:a16="http://schemas.microsoft.com/office/drawing/2014/main" id="{8A2647D8-392B-476A-9BD5-D1154B215E2D}"/>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Köşeli Çift Ayraç 7">
            <a:extLst>
              <a:ext uri="{FF2B5EF4-FFF2-40B4-BE49-F238E27FC236}">
                <a16:creationId xmlns="" xmlns:a16="http://schemas.microsoft.com/office/drawing/2014/main" id="{9FCD4B8D-FF11-4992-9656-20EC5E391DF1}"/>
              </a:ext>
            </a:extLst>
          </p:cNvPr>
          <p:cNvSpPr/>
          <p:nvPr/>
        </p:nvSpPr>
        <p:spPr>
          <a:xfrm>
            <a:off x="5545933" y="7100086"/>
            <a:ext cx="2284901" cy="1681222"/>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solidFill>
                <a:schemeClr val="tx1"/>
              </a:solidFill>
            </a:endParaRPr>
          </a:p>
        </p:txBody>
      </p:sp>
      <p:pic>
        <p:nvPicPr>
          <p:cNvPr id="10" name="Resim 9">
            <a:extLst>
              <a:ext uri="{FF2B5EF4-FFF2-40B4-BE49-F238E27FC236}">
                <a16:creationId xmlns="" xmlns:a16="http://schemas.microsoft.com/office/drawing/2014/main" id="{5FAE9731-173C-487A-96C6-E419883DB8D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2200" y="672227"/>
            <a:ext cx="4620072" cy="5814840"/>
          </a:xfrm>
          <a:prstGeom prst="rect">
            <a:avLst/>
          </a:prstGeom>
        </p:spPr>
      </p:pic>
    </p:spTree>
    <p:extLst>
      <p:ext uri="{BB962C8B-B14F-4D97-AF65-F5344CB8AC3E}">
        <p14:creationId xmlns:p14="http://schemas.microsoft.com/office/powerpoint/2010/main" xmlns="" val="28965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40679A4F-39A5-4EBB-A9B3-2ED0080A0352}"/>
              </a:ext>
            </a:extLst>
          </p:cNvPr>
          <p:cNvSpPr txBox="1"/>
          <p:nvPr/>
        </p:nvSpPr>
        <p:spPr>
          <a:xfrm>
            <a:off x="914400" y="1333500"/>
            <a:ext cx="16764000" cy="255454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(Rahat, huzurlu, güvende, sevgi dolu, mutlu vs.)</a:t>
            </a:r>
          </a:p>
          <a:p>
            <a:r>
              <a:rPr lang="tr-TR" sz="3200" dirty="0">
                <a:latin typeface="Times New Roman" panose="02020603050405020304" pitchFamily="18" charset="0"/>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 xmlns:a16="http://schemas.microsoft.com/office/drawing/2014/main" id="{3EC9B0CD-3B63-4257-92BD-A01D4F65D721}"/>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 xmlns:a16="http://schemas.microsoft.com/office/drawing/2014/main" id="{FA7843CE-B641-4BB4-B313-977FF005AF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4000500"/>
            <a:ext cx="3657600" cy="4603469"/>
          </a:xfrm>
          <a:prstGeom prst="rect">
            <a:avLst/>
          </a:prstGeom>
        </p:spPr>
      </p:pic>
    </p:spTree>
    <p:extLst>
      <p:ext uri="{BB962C8B-B14F-4D97-AF65-F5344CB8AC3E}">
        <p14:creationId xmlns:p14="http://schemas.microsoft.com/office/powerpoint/2010/main" xmlns="" val="3891159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6053" y="451851"/>
            <a:ext cx="6712398" cy="3132464"/>
          </a:xfrm>
          <a:prstGeom prst="rect">
            <a:avLst/>
          </a:prstGeom>
        </p:spPr>
        <p:txBody>
          <a:bodyPr lIns="0" tIns="0" rIns="0" bIns="0" rtlCol="0" anchor="t">
            <a:spAutoFit/>
          </a:body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sp>
        <p:nvSpPr>
          <p:cNvPr id="3" name="TextBox 3"/>
          <p:cNvSpPr txBox="1"/>
          <p:nvPr/>
        </p:nvSpPr>
        <p:spPr>
          <a:xfrm>
            <a:off x="582552" y="7429500"/>
            <a:ext cx="17122895" cy="872996"/>
          </a:xfrm>
          <a:prstGeom prst="rect">
            <a:avLst/>
          </a:prstGeom>
        </p:spPr>
        <p:txBody>
          <a:bodyPr lIns="0" tIns="0" rIns="0" bIns="0" rtlCol="0" anchor="t">
            <a:spAutoFit/>
          </a:bodyPr>
          <a:lstStyle/>
          <a:p>
            <a:pPr>
              <a:lnSpc>
                <a:spcPts val="7204"/>
              </a:lnSpc>
              <a:spcBef>
                <a:spcPct val="0"/>
              </a:spcBef>
            </a:pPr>
            <a:r>
              <a:rPr lang="tr-TR" sz="5145" dirty="0">
                <a:solidFill>
                  <a:srgbClr val="000000"/>
                </a:solidFill>
                <a:latin typeface="Acherus Grotesque"/>
              </a:rPr>
              <a:t>Deyince aklınıza ne geliyor?</a:t>
            </a:r>
            <a:endParaRPr lang="en-US" sz="5145" dirty="0">
              <a:solidFill>
                <a:srgbClr val="000000"/>
              </a:solidFill>
              <a:latin typeface="Acherus Grotesque"/>
            </a:endParaRPr>
          </a:p>
        </p:txBody>
      </p:sp>
      <p:sp>
        <p:nvSpPr>
          <p:cNvPr id="6" name="Alt Başlık 2">
            <a:extLst>
              <a:ext uri="{FF2B5EF4-FFF2-40B4-BE49-F238E27FC236}">
                <a16:creationId xmlns="" xmlns:a16="http://schemas.microsoft.com/office/drawing/2014/main" id="{9743EDC8-C92F-45A5-B8B9-AD3BD82BDFE6}"/>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Sola Bükülü 7">
            <a:extLst>
              <a:ext uri="{FF2B5EF4-FFF2-40B4-BE49-F238E27FC236}">
                <a16:creationId xmlns="" xmlns:a16="http://schemas.microsoft.com/office/drawing/2014/main" id="{16304450-63AC-44D1-B77D-38D8059F2CCB}"/>
              </a:ext>
            </a:extLst>
          </p:cNvPr>
          <p:cNvSpPr/>
          <p:nvPr/>
        </p:nvSpPr>
        <p:spPr>
          <a:xfrm>
            <a:off x="4002252" y="3729809"/>
            <a:ext cx="1905000" cy="3132464"/>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solidFill>
                <a:schemeClr val="tx1"/>
              </a:solidFill>
            </a:endParaRPr>
          </a:p>
        </p:txBody>
      </p:sp>
      <p:pic>
        <p:nvPicPr>
          <p:cNvPr id="9" name="Resim 8">
            <a:extLst>
              <a:ext uri="{FF2B5EF4-FFF2-40B4-BE49-F238E27FC236}">
                <a16:creationId xmlns="" xmlns:a16="http://schemas.microsoft.com/office/drawing/2014/main" id="{D3D76EAA-0229-4705-A579-001D78EDFFC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10800" y="2479279"/>
            <a:ext cx="7197460" cy="2816762"/>
          </a:xfrm>
          <a:prstGeom prst="rect">
            <a:avLst/>
          </a:prstGeom>
        </p:spPr>
      </p:pic>
    </p:spTree>
    <p:extLst>
      <p:ext uri="{BB962C8B-B14F-4D97-AF65-F5344CB8AC3E}">
        <p14:creationId xmlns:p14="http://schemas.microsoft.com/office/powerpoint/2010/main" xmlns="" val="1181247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68DD0A6-A057-4B77-83ED-2788D86DD155}"/>
              </a:ext>
            </a:extLst>
          </p:cNvPr>
          <p:cNvSpPr txBox="1"/>
          <p:nvPr/>
        </p:nvSpPr>
        <p:spPr>
          <a:xfrm>
            <a:off x="0" y="876300"/>
            <a:ext cx="18059400" cy="2554545"/>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(Kurnaz, planlı, çıkarlarını koruyan, orta yollu hareket edebilen, işbirlikçi vs.)</a:t>
            </a:r>
          </a:p>
          <a:p>
            <a:r>
              <a:rPr lang="tr-TR" sz="4000" dirty="0">
                <a:latin typeface="Times New Roman" panose="02020603050405020304" pitchFamily="18" charset="0"/>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lang="tr-TR" sz="4000" b="1" dirty="0">
                <a:latin typeface="Times New Roman" panose="02020603050405020304" pitchFamily="18" charset="0"/>
                <a:cs typeface="Times New Roman" panose="02020603050405020304" pitchFamily="18" charset="0"/>
              </a:rPr>
              <a:t>Kazan-kazan</a:t>
            </a:r>
            <a:r>
              <a:rPr lang="tr-TR" sz="4000" dirty="0">
                <a:latin typeface="Times New Roman" panose="02020603050405020304" pitchFamily="18" charset="0"/>
                <a:cs typeface="Times New Roman" panose="02020603050405020304" pitchFamily="18" charset="0"/>
              </a:rPr>
              <a:t> yöntemidir</a:t>
            </a:r>
          </a:p>
        </p:txBody>
      </p:sp>
      <p:sp>
        <p:nvSpPr>
          <p:cNvPr id="4" name="Alt Başlık 2">
            <a:extLst>
              <a:ext uri="{FF2B5EF4-FFF2-40B4-BE49-F238E27FC236}">
                <a16:creationId xmlns="" xmlns:a16="http://schemas.microsoft.com/office/drawing/2014/main" id="{FFF7841C-DD4D-47AC-B3D9-1E734A5D3292}"/>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 xmlns:a16="http://schemas.microsoft.com/office/drawing/2014/main" id="{D17B4B57-D2B0-4FE5-BADF-E931478066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5024485"/>
            <a:ext cx="4092566" cy="3539430"/>
          </a:xfrm>
          <a:prstGeom prst="rect">
            <a:avLst/>
          </a:prstGeom>
        </p:spPr>
      </p:pic>
    </p:spTree>
    <p:extLst>
      <p:ext uri="{BB962C8B-B14F-4D97-AF65-F5344CB8AC3E}">
        <p14:creationId xmlns:p14="http://schemas.microsoft.com/office/powerpoint/2010/main" xmlns="" val="131671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349" y="6134100"/>
            <a:ext cx="4491651" cy="2704554"/>
          </a:xfrm>
          <a:prstGeom prst="rect">
            <a:avLst/>
          </a:prstGeom>
        </p:spPr>
        <p:txBody>
          <a:bodyPr lIns="0" tIns="0" rIns="0" bIns="0" rtlCol="0" anchor="t">
            <a:spAutoFit/>
          </a:body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sp>
        <p:nvSpPr>
          <p:cNvPr id="3" name="TextBox 3"/>
          <p:cNvSpPr txBox="1"/>
          <p:nvPr/>
        </p:nvSpPr>
        <p:spPr>
          <a:xfrm>
            <a:off x="8615656" y="7949447"/>
            <a:ext cx="9367359" cy="800155"/>
          </a:xfrm>
          <a:prstGeom prst="rect">
            <a:avLst/>
          </a:prstGeom>
        </p:spPr>
        <p:txBody>
          <a:bodyPr lIns="0" tIns="0" rIns="0" bIns="0" rtlCol="0" anchor="t">
            <a:spAutoFit/>
          </a:bodyPr>
          <a:lstStyle/>
          <a:p>
            <a:pPr>
              <a:lnSpc>
                <a:spcPts val="6600"/>
              </a:lnSpc>
              <a:spcBef>
                <a:spcPct val="0"/>
              </a:spcBef>
            </a:pPr>
            <a:r>
              <a:rPr lang="tr-TR" sz="4714" dirty="0">
                <a:solidFill>
                  <a:srgbClr val="000000"/>
                </a:solidFill>
                <a:latin typeface="Acherus Grotesque"/>
              </a:rPr>
              <a:t>Deyince aklınıza ne geliyor?</a:t>
            </a:r>
            <a:endParaRPr lang="en-US" sz="4714" dirty="0">
              <a:solidFill>
                <a:srgbClr val="000000"/>
              </a:solidFill>
              <a:latin typeface="Acherus Grotesque"/>
            </a:endParaRPr>
          </a:p>
        </p:txBody>
      </p:sp>
      <p:sp>
        <p:nvSpPr>
          <p:cNvPr id="6" name="Alt Başlık 2">
            <a:extLst>
              <a:ext uri="{FF2B5EF4-FFF2-40B4-BE49-F238E27FC236}">
                <a16:creationId xmlns="" xmlns:a16="http://schemas.microsoft.com/office/drawing/2014/main" id="{90E07CBE-44FB-4F97-A61F-93E1421F5A65}"/>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Şeritli Sağ 7">
            <a:extLst>
              <a:ext uri="{FF2B5EF4-FFF2-40B4-BE49-F238E27FC236}">
                <a16:creationId xmlns="" xmlns:a16="http://schemas.microsoft.com/office/drawing/2014/main" id="{8C1B17F9-45D6-4BD5-918C-4FD49BF65F49}"/>
              </a:ext>
            </a:extLst>
          </p:cNvPr>
          <p:cNvSpPr/>
          <p:nvPr/>
        </p:nvSpPr>
        <p:spPr>
          <a:xfrm>
            <a:off x="4762000" y="7429500"/>
            <a:ext cx="3162800" cy="140915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pic>
        <p:nvPicPr>
          <p:cNvPr id="10" name="Resim 9">
            <a:extLst>
              <a:ext uri="{FF2B5EF4-FFF2-40B4-BE49-F238E27FC236}">
                <a16:creationId xmlns="" xmlns:a16="http://schemas.microsoft.com/office/drawing/2014/main" id="{8676FD57-10CC-423A-A31A-0FB06B5828B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0" y="925116"/>
            <a:ext cx="6216049" cy="5856684"/>
          </a:xfrm>
          <a:prstGeom prst="rect">
            <a:avLst/>
          </a:prstGeom>
        </p:spPr>
      </p:pic>
    </p:spTree>
    <p:extLst>
      <p:ext uri="{BB962C8B-B14F-4D97-AF65-F5344CB8AC3E}">
        <p14:creationId xmlns:p14="http://schemas.microsoft.com/office/powerpoint/2010/main" xmlns="" val="1310362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3625424"/>
            <a:ext cx="9372600" cy="2539862"/>
          </a:xfrm>
          <a:prstGeom prst="rect">
            <a:avLst/>
          </a:prstGeom>
        </p:spPr>
        <p:txBody>
          <a:bodyPr wrap="square" lIns="0" tIns="0" rIns="0" bIns="0" rtlCol="0" anchor="t">
            <a:spAutoFit/>
          </a:bodyPr>
          <a:lstStyle/>
          <a:p>
            <a:pPr algn="ctr">
              <a:spcBef>
                <a:spcPct val="0"/>
              </a:spcBef>
              <a:spcAft>
                <a:spcPts val="600"/>
              </a:spcAft>
            </a:pPr>
            <a:r>
              <a:rPr lang="en-US" sz="8800" dirty="0" err="1">
                <a:latin typeface="Comic Sans MS" panose="030F0702030302020204" pitchFamily="66" charset="0"/>
              </a:rPr>
              <a:t>Çatışma</a:t>
            </a:r>
            <a:r>
              <a:rPr lang="en-US" sz="8800" dirty="0">
                <a:latin typeface="Comic Sans MS" panose="030F0702030302020204" pitchFamily="66" charset="0"/>
              </a:rPr>
              <a:t> </a:t>
            </a:r>
            <a:r>
              <a:rPr lang="tr-TR" sz="8800" dirty="0" err="1">
                <a:latin typeface="Comic Sans MS" panose="030F0702030302020204" pitchFamily="66" charset="0"/>
              </a:rPr>
              <a:t>N</a:t>
            </a:r>
            <a:r>
              <a:rPr lang="en-US" sz="8800" dirty="0" err="1" smtClean="0">
                <a:latin typeface="Comic Sans MS" panose="030F0702030302020204" pitchFamily="66" charset="0"/>
              </a:rPr>
              <a:t>edir</a:t>
            </a:r>
            <a:r>
              <a:rPr lang="en-US" sz="8800" dirty="0" smtClean="0">
                <a:latin typeface="Comic Sans MS" panose="030F0702030302020204" pitchFamily="66" charset="0"/>
              </a:rPr>
              <a:t> </a:t>
            </a:r>
            <a:r>
              <a:rPr lang="tr-TR" sz="8800" dirty="0" smtClean="0">
                <a:latin typeface="Comic Sans MS" panose="030F0702030302020204" pitchFamily="66" charset="0"/>
              </a:rPr>
              <a:t> </a:t>
            </a:r>
            <a:r>
              <a:rPr lang="tr-TR" sz="8800" dirty="0">
                <a:latin typeface="Comic Sans MS" panose="030F0702030302020204" pitchFamily="66" charset="0"/>
              </a:rPr>
              <a:t>?</a:t>
            </a:r>
            <a:endParaRPr lang="en-US" sz="8800" dirty="0">
              <a:latin typeface="Comic Sans MS" panose="030F0702030302020204" pitchFamily="66" charset="0"/>
            </a:endParaRPr>
          </a:p>
          <a:p>
            <a:pPr>
              <a:lnSpc>
                <a:spcPct val="150000"/>
              </a:lnSpc>
              <a:spcBef>
                <a:spcPct val="0"/>
              </a:spcBef>
            </a:pPr>
            <a:endParaRPr lang="en-US" sz="5400" dirty="0">
              <a:solidFill>
                <a:srgbClr val="000000"/>
              </a:solidFill>
              <a:latin typeface="Comic Sans MS" panose="030F0702030302020204" pitchFamily="66" charset="0"/>
              <a:cs typeface="Times New Roman" panose="02020603050405020304" pitchFamily="18" charset="0"/>
            </a:endParaRPr>
          </a:p>
        </p:txBody>
      </p:sp>
      <p:sp>
        <p:nvSpPr>
          <p:cNvPr id="4" name="Alt Başlık 2">
            <a:extLst>
              <a:ext uri="{FF2B5EF4-FFF2-40B4-BE49-F238E27FC236}">
                <a16:creationId xmlns="" xmlns:a16="http://schemas.microsoft.com/office/drawing/2014/main" id="{45562AD6-89C2-4967-97B1-5FB58B730A43}"/>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latin typeface="Comic Sans MS" panose="030F0702030302020204" pitchFamily="66" charset="0"/>
            </a:endParaRPr>
          </a:p>
        </p:txBody>
      </p:sp>
      <p:pic>
        <p:nvPicPr>
          <p:cNvPr id="8" name="Resim 7">
            <a:extLst>
              <a:ext uri="{FF2B5EF4-FFF2-40B4-BE49-F238E27FC236}">
                <a16:creationId xmlns="" xmlns:a16="http://schemas.microsoft.com/office/drawing/2014/main" id="{EEA735C6-5ACE-49F4-A766-5AD8F5A5860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7536" y="1028699"/>
            <a:ext cx="7317064" cy="7812513"/>
          </a:xfrm>
          <a:prstGeom prst="rect">
            <a:avLst/>
          </a:prstGeom>
        </p:spPr>
      </p:pic>
    </p:spTree>
    <p:extLst>
      <p:ext uri="{BB962C8B-B14F-4D97-AF65-F5344CB8AC3E}">
        <p14:creationId xmlns:p14="http://schemas.microsoft.com/office/powerpoint/2010/main" xmlns="" val="302361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7A014982-3836-4ED0-AEB9-11D130EB7C75}"/>
              </a:ext>
            </a:extLst>
          </p:cNvPr>
          <p:cNvSpPr txBox="1"/>
          <p:nvPr/>
        </p:nvSpPr>
        <p:spPr>
          <a:xfrm>
            <a:off x="990600" y="619185"/>
            <a:ext cx="16687800" cy="3662541"/>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(Bilge, sesleri iyi işiten, görüş açısı geniş, zeki, koruyucu </a:t>
            </a:r>
            <a:r>
              <a:rPr lang="tr-TR" sz="4000" dirty="0" err="1">
                <a:latin typeface="Times New Roman" panose="02020603050405020304" pitchFamily="18" charset="0"/>
                <a:cs typeface="Times New Roman" panose="02020603050405020304" pitchFamily="18" charset="0"/>
              </a:rPr>
              <a:t>vs.özelliklere</a:t>
            </a:r>
            <a:r>
              <a:rPr lang="tr-TR" sz="4000" dirty="0">
                <a:latin typeface="Times New Roman" panose="02020603050405020304" pitchFamily="18" charset="0"/>
                <a:cs typeface="Times New Roman" panose="02020603050405020304" pitchFamily="18" charset="0"/>
              </a:rPr>
              <a:t> sahiptir.)</a:t>
            </a:r>
          </a:p>
          <a:p>
            <a:r>
              <a:rPr lang="tr-TR" sz="4000" dirty="0">
                <a:latin typeface="Times New Roman" panose="02020603050405020304" pitchFamily="18" charset="0"/>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lang="tr-TR" sz="4000" b="1" dirty="0">
                <a:latin typeface="Times New Roman" panose="02020603050405020304" pitchFamily="18" charset="0"/>
                <a:cs typeface="Times New Roman" panose="02020603050405020304" pitchFamily="18" charset="0"/>
              </a:rPr>
              <a:t>Kazan-kazan</a:t>
            </a:r>
            <a:r>
              <a:rPr lang="tr-TR" sz="40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 xmlns:a16="http://schemas.microsoft.com/office/drawing/2014/main" id="{6FC08120-3739-4F9B-9579-9239B65CA142}"/>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 xmlns:a16="http://schemas.microsoft.com/office/drawing/2014/main" id="{0B7D789B-C93F-43F6-9347-6318E359DBC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44818" y="3315986"/>
            <a:ext cx="6216049" cy="5856684"/>
          </a:xfrm>
          <a:prstGeom prst="rect">
            <a:avLst/>
          </a:prstGeom>
        </p:spPr>
      </p:pic>
    </p:spTree>
    <p:extLst>
      <p:ext uri="{BB962C8B-B14F-4D97-AF65-F5344CB8AC3E}">
        <p14:creationId xmlns:p14="http://schemas.microsoft.com/office/powerpoint/2010/main" xmlns="" val="4006727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876300"/>
            <a:ext cx="9829800" cy="7014869"/>
          </a:xfrm>
          <a:prstGeom prst="rect">
            <a:avLst/>
          </a:prstGeom>
        </p:spPr>
        <p:txBody>
          <a:bodyPr wrap="square" lIns="0" tIns="0" rIns="0" bIns="0" rtlCol="0" anchor="t">
            <a:spAutoFit/>
          </a:bodyPr>
          <a:lstStyle/>
          <a:p>
            <a:pPr algn="ctr">
              <a:lnSpc>
                <a:spcPts val="5506"/>
              </a:lnSpc>
              <a:spcBef>
                <a:spcPct val="0"/>
              </a:spcBef>
            </a:pPr>
            <a:r>
              <a:rPr lang="tr-TR" sz="3933" dirty="0">
                <a:solidFill>
                  <a:srgbClr val="000000"/>
                </a:solidFill>
                <a:latin typeface="Comic Sans MS" panose="030F0702030302020204" pitchFamily="66" charset="0"/>
              </a:rPr>
              <a:t>Ç</a:t>
            </a:r>
            <a:r>
              <a:rPr lang="en-US" sz="3933" dirty="0" err="1">
                <a:solidFill>
                  <a:srgbClr val="000000"/>
                </a:solidFill>
                <a:latin typeface="Comic Sans MS" panose="030F0702030302020204" pitchFamily="66" charset="0"/>
              </a:rPr>
              <a:t>atışma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çözme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taktiklerinin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hepsi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yeri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geldikçe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kullanılmaktadır</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Hepsinin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anlamlı</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işlevleri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vardır</a:t>
            </a:r>
            <a:r>
              <a:rPr lang="en-US" sz="3933" dirty="0">
                <a:solidFill>
                  <a:srgbClr val="000000"/>
                </a:solidFill>
                <a:latin typeface="Comic Sans MS" panose="030F0702030302020204" pitchFamily="66" charset="0"/>
              </a:rPr>
              <a:t>.</a:t>
            </a:r>
            <a:r>
              <a:rPr lang="tr-TR" sz="3933" dirty="0">
                <a:solidFill>
                  <a:srgbClr val="000000"/>
                </a:solidFill>
                <a:latin typeface="Comic Sans MS" panose="030F0702030302020204" pitchFamily="66" charset="0"/>
              </a:rPr>
              <a:t> </a:t>
            </a:r>
          </a:p>
          <a:p>
            <a:pPr algn="ctr">
              <a:lnSpc>
                <a:spcPts val="5506"/>
              </a:lnSpc>
              <a:spcBef>
                <a:spcPct val="0"/>
              </a:spcBef>
            </a:pPr>
            <a:endParaRPr lang="tr-TR" sz="3933" dirty="0">
              <a:solidFill>
                <a:srgbClr val="000000"/>
              </a:solidFill>
              <a:latin typeface="Comic Sans MS" panose="030F0702030302020204" pitchFamily="66" charset="0"/>
            </a:endParaRPr>
          </a:p>
          <a:p>
            <a:pPr algn="ctr">
              <a:lnSpc>
                <a:spcPts val="5506"/>
              </a:lnSpc>
              <a:spcBef>
                <a:spcPct val="0"/>
              </a:spcBef>
            </a:pPr>
            <a:r>
              <a:rPr lang="en-US" sz="3933" dirty="0" err="1">
                <a:solidFill>
                  <a:srgbClr val="000000"/>
                </a:solidFill>
                <a:latin typeface="Comic Sans MS" panose="030F0702030302020204" pitchFamily="66" charset="0"/>
              </a:rPr>
              <a:t>Ancak;uzlaşma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ve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yüzleşme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taktikleri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çatışma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çözme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becerisinde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kullanılması</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gereken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daha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sağlıklı</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yollardır</a:t>
            </a:r>
            <a:r>
              <a:rPr lang="en-US" sz="3933" dirty="0">
                <a:solidFill>
                  <a:srgbClr val="000000"/>
                </a:solidFill>
                <a:latin typeface="Comic Sans MS" panose="030F0702030302020204" pitchFamily="66" charset="0"/>
              </a:rPr>
              <a:t>. </a:t>
            </a:r>
            <a:endParaRPr lang="tr-TR" sz="3933" dirty="0">
              <a:solidFill>
                <a:srgbClr val="000000"/>
              </a:solidFill>
              <a:latin typeface="Comic Sans MS" panose="030F0702030302020204" pitchFamily="66" charset="0"/>
            </a:endParaRPr>
          </a:p>
          <a:p>
            <a:pPr algn="ctr">
              <a:lnSpc>
                <a:spcPts val="5506"/>
              </a:lnSpc>
              <a:spcBef>
                <a:spcPct val="0"/>
              </a:spcBef>
            </a:pPr>
            <a:endParaRPr lang="tr-TR" sz="3933" dirty="0">
              <a:solidFill>
                <a:srgbClr val="000000"/>
              </a:solidFill>
              <a:latin typeface="Comic Sans MS" panose="030F0702030302020204" pitchFamily="66" charset="0"/>
            </a:endParaRPr>
          </a:p>
          <a:p>
            <a:pPr algn="ctr">
              <a:lnSpc>
                <a:spcPts val="5506"/>
              </a:lnSpc>
              <a:spcBef>
                <a:spcPct val="0"/>
              </a:spcBef>
            </a:pPr>
            <a:r>
              <a:rPr lang="en-US" sz="3933" dirty="0">
                <a:solidFill>
                  <a:srgbClr val="000000"/>
                </a:solidFill>
                <a:latin typeface="Comic Sans MS" panose="030F0702030302020204" pitchFamily="66" charset="0"/>
              </a:rPr>
              <a:t>Bu </a:t>
            </a:r>
            <a:r>
              <a:rPr lang="en-US" sz="3933" dirty="0" err="1">
                <a:solidFill>
                  <a:srgbClr val="000000"/>
                </a:solidFill>
                <a:latin typeface="Comic Sans MS" panose="030F0702030302020204" pitchFamily="66" charset="0"/>
              </a:rPr>
              <a:t>şekilde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bireyler</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sonuçtan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memnun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olarak</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ayrılmaktadır</a:t>
            </a:r>
            <a:r>
              <a:rPr lang="en-US" sz="3933" dirty="0">
                <a:solidFill>
                  <a:srgbClr val="000000"/>
                </a:solidFill>
                <a:latin typeface="Comic Sans MS" panose="030F0702030302020204" pitchFamily="66" charset="0"/>
              </a:rPr>
              <a:t>.</a:t>
            </a:r>
          </a:p>
        </p:txBody>
      </p:sp>
      <p:sp>
        <p:nvSpPr>
          <p:cNvPr id="8" name="Alt Başlık 2">
            <a:extLst>
              <a:ext uri="{FF2B5EF4-FFF2-40B4-BE49-F238E27FC236}">
                <a16:creationId xmlns="" xmlns:a16="http://schemas.microsoft.com/office/drawing/2014/main" id="{30B36A47-EA8A-474D-9C6D-31DCE2FFEB6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11" name="Resim 10">
            <a:extLst>
              <a:ext uri="{FF2B5EF4-FFF2-40B4-BE49-F238E27FC236}">
                <a16:creationId xmlns="" xmlns:a16="http://schemas.microsoft.com/office/drawing/2014/main" id="{8418A0F8-7F33-48F3-A8C8-FDDB34EF568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11421142" y="1517826"/>
            <a:ext cx="5410200" cy="5731816"/>
          </a:xfrm>
          <a:prstGeom prst="rect">
            <a:avLst/>
          </a:prstGeom>
        </p:spPr>
      </p:pic>
    </p:spTree>
    <p:extLst>
      <p:ext uri="{BB962C8B-B14F-4D97-AF65-F5344CB8AC3E}">
        <p14:creationId xmlns:p14="http://schemas.microsoft.com/office/powerpoint/2010/main" xmlns="" val="306182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85886" y="520700"/>
            <a:ext cx="14644790" cy="9409146"/>
          </a:xfrm>
          <a:prstGeom prst="rect">
            <a:avLst/>
          </a:prstGeom>
          <a:noFill/>
          <a:ln w="9525">
            <a:noFill/>
            <a:miter lim="800000"/>
            <a:headEnd/>
            <a:tailEnd/>
          </a:ln>
          <a:effectLst/>
        </p:spPr>
      </p:pic>
    </p:spTree>
    <p:extLst>
      <p:ext uri="{BB962C8B-B14F-4D97-AF65-F5344CB8AC3E}">
        <p14:creationId xmlns:p14="http://schemas.microsoft.com/office/powerpoint/2010/main" xmlns="" val="30345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7151" y="2628900"/>
            <a:ext cx="8115300" cy="5401479"/>
          </a:xfrm>
          <a:prstGeom prst="rect">
            <a:avLst/>
          </a:prstGeom>
        </p:spPr>
        <p:txBody>
          <a:bodyPr lIns="0" tIns="0" rIns="0" bIns="0" rtlCol="0" anchor="t">
            <a:spAutoFit/>
          </a:bodyPr>
          <a:lstStyle/>
          <a:p>
            <a:pPr>
              <a:lnSpc>
                <a:spcPct val="150000"/>
              </a:lnSpc>
              <a:spcBef>
                <a:spcPct val="0"/>
              </a:spcBef>
            </a:pPr>
            <a:r>
              <a:rPr lang="tr-TR" sz="3600" dirty="0">
                <a:latin typeface="Comic Sans MS" panose="030F0702030302020204" pitchFamily="66" charset="0"/>
                <a:cs typeface="Times New Roman" panose="02020603050405020304" pitchFamily="18" charset="0"/>
              </a:rPr>
              <a:t>İki tarafın ihtiyaçlarının, beklentilerinin, amaçlarının, fikirlerinin herhangi bir nedenle ters düştüğü durumda ortaya çıkan anlaşmazlıktır.</a:t>
            </a:r>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 xmlns:a16="http://schemas.microsoft.com/office/drawing/2014/main" id="{D572EE35-2EE4-421C-BB46-13AA39EDC6B3}"/>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 xmlns:a16="http://schemas.microsoft.com/office/drawing/2014/main" id="{FCE3D712-49CC-4667-BBA2-3C806C1EEF6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91701" y="1891293"/>
            <a:ext cx="7581900" cy="6201757"/>
          </a:xfrm>
          <a:prstGeom prst="rect">
            <a:avLst/>
          </a:prstGeom>
        </p:spPr>
      </p:pic>
    </p:spTree>
    <p:extLst>
      <p:ext uri="{BB962C8B-B14F-4D97-AF65-F5344CB8AC3E}">
        <p14:creationId xmlns:p14="http://schemas.microsoft.com/office/powerpoint/2010/main" xmlns="" val="392860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C5E0F28E-2553-459C-98E0-A1367A2EADA4}"/>
              </a:ext>
            </a:extLst>
          </p:cNvPr>
          <p:cNvSpPr txBox="1"/>
          <p:nvPr/>
        </p:nvSpPr>
        <p:spPr>
          <a:xfrm>
            <a:off x="1371600" y="723900"/>
            <a:ext cx="15925800" cy="7140416"/>
          </a:xfrm>
          <a:prstGeom prst="rect">
            <a:avLst/>
          </a:prstGeom>
          <a:noFill/>
        </p:spPr>
        <p:txBody>
          <a:bodyPr wrap="square" rtlCol="0">
            <a:spAutoFit/>
          </a:bodyPr>
          <a:lstStyle/>
          <a:p>
            <a:endParaRPr lang="tr-TR" sz="4000" dirty="0" smtClean="0">
              <a:latin typeface="Times New Roman" panose="02020603050405020304" pitchFamily="18" charset="0"/>
              <a:cs typeface="Times New Roman" panose="02020603050405020304" pitchFamily="18" charset="0"/>
            </a:endParaRPr>
          </a:p>
          <a:p>
            <a:pPr algn="ctr"/>
            <a:r>
              <a:rPr lang="tr-TR" sz="4000" b="1" dirty="0" smtClean="0">
                <a:latin typeface="Comic Sans MS" panose="030F0702030302020204" pitchFamily="66" charset="0"/>
                <a:cs typeface="Times New Roman" panose="02020603050405020304" pitchFamily="18" charset="0"/>
              </a:rPr>
              <a:t>Peki </a:t>
            </a:r>
            <a:r>
              <a:rPr lang="tr-TR" sz="4000" b="1" dirty="0">
                <a:latin typeface="Comic Sans MS" panose="030F0702030302020204" pitchFamily="66" charset="0"/>
                <a:cs typeface="Times New Roman" panose="02020603050405020304" pitchFamily="18" charset="0"/>
              </a:rPr>
              <a:t>çatışma deyince aklınıza ne geliyor? </a:t>
            </a:r>
            <a:endParaRPr lang="tr-TR" sz="4000" b="1" dirty="0" smtClean="0">
              <a:latin typeface="Comic Sans MS" panose="030F0702030302020204" pitchFamily="66" charset="0"/>
              <a:cs typeface="Times New Roman" panose="02020603050405020304" pitchFamily="18" charset="0"/>
            </a:endParaRPr>
          </a:p>
          <a:p>
            <a:pPr algn="ctr"/>
            <a:r>
              <a:rPr lang="tr-TR" sz="4000" b="1" dirty="0" smtClean="0">
                <a:latin typeface="Comic Sans MS" panose="030F0702030302020204" pitchFamily="66" charset="0"/>
                <a:cs typeface="Times New Roman" panose="02020603050405020304" pitchFamily="18" charset="0"/>
              </a:rPr>
              <a:t>Çatışma </a:t>
            </a:r>
            <a:r>
              <a:rPr lang="tr-TR" sz="4000" b="1" dirty="0">
                <a:latin typeface="Comic Sans MS" panose="030F0702030302020204" pitchFamily="66" charset="0"/>
                <a:cs typeface="Times New Roman" panose="02020603050405020304" pitchFamily="18" charset="0"/>
              </a:rPr>
              <a:t>iyi midir kötü müdür, neden</a:t>
            </a:r>
            <a:r>
              <a:rPr lang="tr-TR" sz="4000" b="1" dirty="0" smtClean="0">
                <a:latin typeface="Comic Sans MS" panose="030F0702030302020204" pitchFamily="66" charset="0"/>
                <a:cs typeface="Times New Roman" panose="02020603050405020304" pitchFamily="18" charset="0"/>
              </a:rPr>
              <a:t>?</a:t>
            </a:r>
          </a:p>
          <a:p>
            <a:endParaRPr lang="tr-TR" sz="4000" dirty="0">
              <a:latin typeface="Comic Sans MS" panose="030F0702030302020204" pitchFamily="66" charset="0"/>
              <a:cs typeface="Times New Roman" panose="02020603050405020304" pitchFamily="18" charset="0"/>
            </a:endParaRPr>
          </a:p>
          <a:p>
            <a:r>
              <a:rPr lang="tr-TR" sz="4000" dirty="0">
                <a:latin typeface="Comic Sans MS" panose="030F0702030302020204" pitchFamily="66" charset="0"/>
                <a:cs typeface="Times New Roman" panose="02020603050405020304" pitchFamily="18" charset="0"/>
              </a:rPr>
              <a:t>Çatışma yaşamımızın doğal bir parçasıdır hatta bilinenin aksine olumludur. Çatışmanın kendisi değil çatışmayı </a:t>
            </a:r>
            <a:r>
              <a:rPr lang="tr-TR" sz="4000" b="1" dirty="0">
                <a:solidFill>
                  <a:schemeClr val="accent1"/>
                </a:solidFill>
                <a:latin typeface="Comic Sans MS" panose="030F0702030302020204" pitchFamily="66" charset="0"/>
                <a:cs typeface="Times New Roman" panose="02020603050405020304" pitchFamily="18" charset="0"/>
              </a:rPr>
              <a:t>çözüm yolumuz</a:t>
            </a:r>
            <a:r>
              <a:rPr lang="tr-TR" sz="4000" dirty="0">
                <a:solidFill>
                  <a:schemeClr val="accent1"/>
                </a:solidFill>
                <a:latin typeface="Comic Sans MS" panose="030F0702030302020204" pitchFamily="66" charset="0"/>
                <a:cs typeface="Times New Roman" panose="02020603050405020304" pitchFamily="18" charset="0"/>
              </a:rPr>
              <a:t> </a:t>
            </a:r>
            <a:r>
              <a:rPr lang="tr-TR" sz="4000" dirty="0">
                <a:latin typeface="Comic Sans MS" panose="030F0702030302020204" pitchFamily="66" charset="0"/>
                <a:cs typeface="Times New Roman" panose="02020603050405020304" pitchFamily="18" charset="0"/>
              </a:rPr>
              <a:t>çatışmayı </a:t>
            </a:r>
            <a:r>
              <a:rPr lang="tr-TR" sz="4000" b="1" dirty="0">
                <a:solidFill>
                  <a:schemeClr val="accent1"/>
                </a:solidFill>
                <a:latin typeface="Comic Sans MS" panose="030F0702030302020204" pitchFamily="66" charset="0"/>
                <a:cs typeface="Times New Roman" panose="02020603050405020304" pitchFamily="18" charset="0"/>
              </a:rPr>
              <a:t>‘’yapıcı’’</a:t>
            </a:r>
            <a:r>
              <a:rPr lang="tr-TR" sz="4000" dirty="0">
                <a:latin typeface="Comic Sans MS" panose="030F0702030302020204" pitchFamily="66" charset="0"/>
                <a:cs typeface="Times New Roman" panose="02020603050405020304" pitchFamily="18" charset="0"/>
              </a:rPr>
              <a:t> ya da </a:t>
            </a:r>
            <a:r>
              <a:rPr lang="tr-TR" sz="4000" b="1" dirty="0">
                <a:solidFill>
                  <a:schemeClr val="accent1"/>
                </a:solidFill>
                <a:latin typeface="Comic Sans MS" panose="030F0702030302020204" pitchFamily="66" charset="0"/>
                <a:cs typeface="Times New Roman" panose="02020603050405020304" pitchFamily="18" charset="0"/>
              </a:rPr>
              <a:t>‘’yıkıcı’’</a:t>
            </a:r>
            <a:r>
              <a:rPr lang="tr-TR" sz="4000" dirty="0">
                <a:solidFill>
                  <a:schemeClr val="accent1"/>
                </a:solidFill>
                <a:latin typeface="Comic Sans MS" panose="030F0702030302020204" pitchFamily="66" charset="0"/>
                <a:cs typeface="Times New Roman" panose="02020603050405020304" pitchFamily="18" charset="0"/>
              </a:rPr>
              <a:t> </a:t>
            </a:r>
            <a:r>
              <a:rPr lang="tr-TR" sz="4000" dirty="0">
                <a:latin typeface="Comic Sans MS" panose="030F0702030302020204" pitchFamily="66" charset="0"/>
                <a:cs typeface="Times New Roman" panose="02020603050405020304" pitchFamily="18" charset="0"/>
              </a:rPr>
              <a:t>hale getirir. İnsanın olduğu her yerde çatışmanın olması çok normaldir. Çatışmaları iyi kullanırsak gelişmek, ilerlemek ve dönüşmek için bir fırsata dönüştürebiliriz.</a:t>
            </a:r>
          </a:p>
          <a:p>
            <a:endParaRPr lang="tr-TR" sz="4000" dirty="0" smtClean="0">
              <a:latin typeface="Times New Roman" panose="02020603050405020304" pitchFamily="18" charset="0"/>
              <a:cs typeface="Times New Roman" panose="02020603050405020304" pitchFamily="18" charset="0"/>
            </a:endParaRPr>
          </a:p>
          <a:p>
            <a:endParaRPr lang="tr-TR" sz="4000" dirty="0">
              <a:latin typeface="Times New Roman" panose="02020603050405020304" pitchFamily="18" charset="0"/>
              <a:cs typeface="Times New Roman" panose="02020603050405020304" pitchFamily="18" charset="0"/>
            </a:endParaRPr>
          </a:p>
          <a:p>
            <a:endParaRPr lang="tr-TR" dirty="0"/>
          </a:p>
        </p:txBody>
      </p:sp>
      <p:sp>
        <p:nvSpPr>
          <p:cNvPr id="5" name="Alt Başlık 2">
            <a:extLst>
              <a:ext uri="{FF2B5EF4-FFF2-40B4-BE49-F238E27FC236}">
                <a16:creationId xmlns="" xmlns:a16="http://schemas.microsoft.com/office/drawing/2014/main" id="{9BC77B8F-25CD-4E0E-8180-18E3C2468309}"/>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Tree>
    <p:extLst>
      <p:ext uri="{BB962C8B-B14F-4D97-AF65-F5344CB8AC3E}">
        <p14:creationId xmlns:p14="http://schemas.microsoft.com/office/powerpoint/2010/main" xmlns="" val="102055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A43070EC-D65C-40B9-A692-69934A628A3D}"/>
              </a:ext>
            </a:extLst>
          </p:cNvPr>
          <p:cNvSpPr txBox="1"/>
          <p:nvPr/>
        </p:nvSpPr>
        <p:spPr>
          <a:xfrm>
            <a:off x="304800" y="1040910"/>
            <a:ext cx="18211800" cy="5262979"/>
          </a:xfrm>
          <a:prstGeom prst="rect">
            <a:avLst/>
          </a:prstGeom>
          <a:noFill/>
        </p:spPr>
        <p:txBody>
          <a:bodyPr wrap="square" rtlCol="0">
            <a:spAutoFit/>
          </a:bodyPr>
          <a:lstStyle/>
          <a:p>
            <a:pPr algn="ctr"/>
            <a:r>
              <a:rPr lang="tr-TR" sz="4400" b="1" dirty="0">
                <a:latin typeface="Comic Sans MS" panose="030F0702030302020204" pitchFamily="66" charset="0"/>
                <a:cs typeface="Times New Roman" panose="02020603050405020304" pitchFamily="18" charset="0"/>
              </a:rPr>
              <a:t>Sizce çatışmanın ne gibi </a:t>
            </a:r>
            <a:r>
              <a:rPr lang="tr-TR" sz="4400" b="1" dirty="0">
                <a:solidFill>
                  <a:schemeClr val="accent3"/>
                </a:solidFill>
                <a:latin typeface="Comic Sans MS" panose="030F0702030302020204" pitchFamily="66" charset="0"/>
                <a:cs typeface="Times New Roman" panose="02020603050405020304" pitchFamily="18" charset="0"/>
              </a:rPr>
              <a:t>yararları </a:t>
            </a:r>
            <a:r>
              <a:rPr lang="tr-TR" sz="4400" b="1" dirty="0" smtClean="0">
                <a:latin typeface="Comic Sans MS" panose="030F0702030302020204" pitchFamily="66" charset="0"/>
                <a:cs typeface="Times New Roman" panose="02020603050405020304" pitchFamily="18" charset="0"/>
              </a:rPr>
              <a:t>olabilir?</a:t>
            </a:r>
          </a:p>
          <a:p>
            <a:pPr algn="ctr"/>
            <a:endParaRPr lang="tr-TR" sz="4400" dirty="0">
              <a:latin typeface="Comic Sans MS" panose="030F0702030302020204" pitchFamily="66" charset="0"/>
              <a:cs typeface="Times New Roman" panose="02020603050405020304" pitchFamily="18" charset="0"/>
            </a:endParaRPr>
          </a:p>
          <a:p>
            <a:r>
              <a:rPr lang="tr-TR" sz="4400" dirty="0" smtClean="0">
                <a:latin typeface="Comic Sans MS" panose="030F0702030302020204" pitchFamily="66" charset="0"/>
                <a:cs typeface="Times New Roman" panose="02020603050405020304" pitchFamily="18" charset="0"/>
              </a:rPr>
              <a:t>Çatışma </a:t>
            </a:r>
            <a:r>
              <a:rPr lang="tr-TR" sz="4400" dirty="0">
                <a:latin typeface="Comic Sans MS" panose="030F0702030302020204" pitchFamily="66" charset="0"/>
                <a:cs typeface="Times New Roman" panose="02020603050405020304" pitchFamily="18" charset="0"/>
              </a:rPr>
              <a:t>sayesinde sorun çözme becerilerimiz gelişir, sorunun esas nedeni bulunur, rekabete engel olur, yaratıcılığı arttırır, yeni fikirler üretme becerimizi geliştirir, demokratik bir ortam oluşturmaya katkı sağlar, iletişim becerilerimizi güçlendirir, duygularımızı rahatlatır, güven ve motivasyonu arttırır.’’</a:t>
            </a:r>
          </a:p>
          <a:p>
            <a:endParaRPr lang="tr-TR" sz="2800" dirty="0">
              <a:latin typeface="Comic Sans MS" panose="030F0702030302020204" pitchFamily="66" charset="0"/>
              <a:cs typeface="Times New Roman" panose="02020603050405020304" pitchFamily="18" charset="0"/>
            </a:endParaRPr>
          </a:p>
        </p:txBody>
      </p:sp>
      <p:sp>
        <p:nvSpPr>
          <p:cNvPr id="5" name="Alt Başlık 2">
            <a:extLst>
              <a:ext uri="{FF2B5EF4-FFF2-40B4-BE49-F238E27FC236}">
                <a16:creationId xmlns="" xmlns:a16="http://schemas.microsoft.com/office/drawing/2014/main" id="{0954FD9C-75C2-425F-B293-C5D97150E69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 xmlns:a16="http://schemas.microsoft.com/office/drawing/2014/main" id="{A0F580F2-50B6-4A72-ACE3-EEE4AEF840C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5000" y="5905500"/>
            <a:ext cx="14551101" cy="3652440"/>
          </a:xfrm>
          <a:prstGeom prst="rect">
            <a:avLst/>
          </a:prstGeom>
        </p:spPr>
      </p:pic>
    </p:spTree>
    <p:extLst>
      <p:ext uri="{BB962C8B-B14F-4D97-AF65-F5344CB8AC3E}">
        <p14:creationId xmlns:p14="http://schemas.microsoft.com/office/powerpoint/2010/main" xmlns="" val="60912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EFC027EB-C05A-48FA-91AD-10B823BC19E4}"/>
              </a:ext>
            </a:extLst>
          </p:cNvPr>
          <p:cNvSpPr txBox="1"/>
          <p:nvPr/>
        </p:nvSpPr>
        <p:spPr>
          <a:xfrm>
            <a:off x="533400" y="1399024"/>
            <a:ext cx="16591287" cy="1446550"/>
          </a:xfrm>
          <a:prstGeom prst="rect">
            <a:avLst/>
          </a:prstGeom>
          <a:noFill/>
        </p:spPr>
        <p:txBody>
          <a:bodyPr wrap="square" rtlCol="0">
            <a:spAutoFit/>
          </a:bodyPr>
          <a:lstStyle/>
          <a:p>
            <a:pPr algn="ctr"/>
            <a:r>
              <a:rPr lang="tr-TR" sz="4400" dirty="0">
                <a:latin typeface="Times New Roman" panose="02020603050405020304" pitchFamily="18" charset="0"/>
                <a:cs typeface="Times New Roman" panose="02020603050405020304" pitchFamily="18" charset="0"/>
              </a:rPr>
              <a:t>Çatışmayı çözmek için çeşitli yöntemler vardır ve bunlar kişiye özeldir. Siz çatışmalarınızı </a:t>
            </a:r>
            <a:r>
              <a:rPr lang="tr-TR" sz="4400" dirty="0">
                <a:solidFill>
                  <a:schemeClr val="accent3"/>
                </a:solidFill>
                <a:latin typeface="Times New Roman" panose="02020603050405020304" pitchFamily="18" charset="0"/>
                <a:cs typeface="Times New Roman" panose="02020603050405020304" pitchFamily="18" charset="0"/>
              </a:rPr>
              <a:t>nasıl çözüyorsunuz? </a:t>
            </a:r>
            <a:endParaRPr lang="tr-TR" sz="3200" dirty="0">
              <a:solidFill>
                <a:schemeClr val="accent3"/>
              </a:solidFill>
              <a:latin typeface="Times New Roman" panose="02020603050405020304" pitchFamily="18" charset="0"/>
              <a:cs typeface="Times New Roman" panose="02020603050405020304" pitchFamily="18" charset="0"/>
            </a:endParaRPr>
          </a:p>
        </p:txBody>
      </p:sp>
      <p:sp>
        <p:nvSpPr>
          <p:cNvPr id="5" name="Alt Başlık 2">
            <a:extLst>
              <a:ext uri="{FF2B5EF4-FFF2-40B4-BE49-F238E27FC236}">
                <a16:creationId xmlns="" xmlns:a16="http://schemas.microsoft.com/office/drawing/2014/main" id="{F468799F-95FE-471F-9277-25F7A815748C}"/>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 xmlns:a16="http://schemas.microsoft.com/office/drawing/2014/main" id="{09454FD1-A1FD-480C-B0CF-68CC536BA62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43200" y="4570440"/>
            <a:ext cx="10820400" cy="4317535"/>
          </a:xfrm>
          <a:prstGeom prst="rect">
            <a:avLst/>
          </a:prstGeom>
        </p:spPr>
      </p:pic>
    </p:spTree>
    <p:extLst>
      <p:ext uri="{BB962C8B-B14F-4D97-AF65-F5344CB8AC3E}">
        <p14:creationId xmlns:p14="http://schemas.microsoft.com/office/powerpoint/2010/main" xmlns="" val="361956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3"/>
          <p:cNvSpPr txBox="1"/>
          <p:nvPr/>
        </p:nvSpPr>
        <p:spPr>
          <a:xfrm>
            <a:off x="2362200" y="1866900"/>
            <a:ext cx="7010400" cy="6096000"/>
          </a:xfrm>
        </p:spPr>
        <p:txBody>
          <a:bodyPr vert="horz" lIns="91440" tIns="45720" rIns="91440" bIns="45720" rtlCol="0" anchor="b">
            <a:normAutofit/>
          </a:bodyPr>
          <a:lstStyle/>
          <a:p>
            <a:pPr algn="ctr">
              <a:spcBef>
                <a:spcPct val="0"/>
              </a:spcBef>
              <a:spcAft>
                <a:spcPts val="600"/>
              </a:spcAft>
            </a:pPr>
            <a:r>
              <a:rPr lang="en-US" sz="7200" dirty="0">
                <a:solidFill>
                  <a:srgbClr val="447378"/>
                </a:solidFill>
                <a:latin typeface="Comic Sans MS" panose="030F0702030302020204" pitchFamily="66" charset="0"/>
                <a:ea typeface="+mj-ea"/>
                <a:cs typeface="+mj-cs"/>
              </a:rPr>
              <a:t>ÇATIŞMA ÇÖZME YÖNTEMLERİ</a:t>
            </a:r>
          </a:p>
        </p:txBody>
      </p:sp>
      <p:pic>
        <p:nvPicPr>
          <p:cNvPr id="5" name="Picture 5"/>
          <p:cNvPicPr>
            <a:picLocks noChangeAspect="1"/>
          </p:cNvPicPr>
          <p:nvPr/>
        </p:nvPicPr>
        <p:blipFill>
          <a:blip r:embed="rId2"/>
          <a:stretch>
            <a:fillRect/>
          </a:stretch>
        </p:blipFill>
        <p:spPr>
          <a:xfrm>
            <a:off x="13137646" y="2232803"/>
            <a:ext cx="4142232" cy="3221736"/>
          </a:xfrm>
          <a:prstGeom prst="rect">
            <a:avLst/>
          </a:prstGeom>
        </p:spPr>
      </p:pic>
      <p:sp>
        <p:nvSpPr>
          <p:cNvPr id="38" name="Alt Başlık 2">
            <a:extLst>
              <a:ext uri="{FF2B5EF4-FFF2-40B4-BE49-F238E27FC236}">
                <a16:creationId xmlns="" xmlns:a16="http://schemas.microsoft.com/office/drawing/2014/main" id="{34E3588B-D727-4BC3-B3EB-87EFE3391F2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lc="http://schemas.openxmlformats.org/drawingml/2006/lockedCanvas" xmlns="" xmlns:a16="http://schemas.microsoft.com/office/drawing/2014/main" id="{5852B60F-3B7A-405A-A82D-C7610DE3837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896600" y="5454539"/>
            <a:ext cx="6629400" cy="205116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71800" y="1181100"/>
            <a:ext cx="9681903" cy="6283771"/>
          </a:xfrm>
          <a:prstGeom prst="rect">
            <a:avLst/>
          </a:prstGeom>
        </p:spPr>
        <p:txBody>
          <a:bodyPr lIns="0" tIns="0" rIns="0" bIns="0" rtlCol="0" anchor="t">
            <a:spAutoFit/>
          </a:bodyPr>
          <a:lstStyle/>
          <a:p>
            <a:pPr algn="ctr">
              <a:lnSpc>
                <a:spcPts val="6972"/>
              </a:lnSpc>
              <a:spcBef>
                <a:spcPct val="0"/>
              </a:spcBef>
            </a:pPr>
            <a:endParaRPr lang="tr-TR" sz="8000" dirty="0" smtClean="0">
              <a:solidFill>
                <a:srgbClr val="000000"/>
              </a:solidFill>
              <a:latin typeface="Acherus Grotesque"/>
            </a:endParaRPr>
          </a:p>
          <a:p>
            <a:pPr algn="ctr">
              <a:lnSpc>
                <a:spcPts val="6972"/>
              </a:lnSpc>
              <a:spcBef>
                <a:spcPct val="0"/>
              </a:spcBef>
            </a:pPr>
            <a:endParaRPr lang="tr-TR" sz="8000" dirty="0">
              <a:solidFill>
                <a:srgbClr val="000000"/>
              </a:solidFill>
              <a:latin typeface="Acherus Grotesque"/>
            </a:endParaRPr>
          </a:p>
          <a:p>
            <a:pPr algn="ctr">
              <a:lnSpc>
                <a:spcPts val="6972"/>
              </a:lnSpc>
              <a:spcBef>
                <a:spcPct val="0"/>
              </a:spcBef>
            </a:pPr>
            <a:endParaRPr lang="tr-TR" sz="8000" dirty="0" smtClean="0">
              <a:solidFill>
                <a:srgbClr val="000000"/>
              </a:solidFill>
              <a:latin typeface="Acherus Grotesque"/>
            </a:endParaRPr>
          </a:p>
          <a:p>
            <a:pPr algn="ctr">
              <a:lnSpc>
                <a:spcPts val="6972"/>
              </a:lnSpc>
              <a:spcBef>
                <a:spcPct val="0"/>
              </a:spcBef>
            </a:pPr>
            <a:r>
              <a:rPr lang="en-US" sz="8000" dirty="0" smtClean="0">
                <a:solidFill>
                  <a:srgbClr val="000000"/>
                </a:solidFill>
                <a:latin typeface="Acherus Grotesque"/>
              </a:rPr>
              <a:t>ÇATIŞMA SONUCUNDA</a:t>
            </a:r>
          </a:p>
          <a:p>
            <a:pPr algn="ctr">
              <a:lnSpc>
                <a:spcPts val="6972"/>
              </a:lnSpc>
              <a:spcBef>
                <a:spcPct val="0"/>
              </a:spcBef>
            </a:pPr>
            <a:r>
              <a:rPr lang="en-US" sz="8000" dirty="0" smtClean="0">
                <a:solidFill>
                  <a:srgbClr val="000000"/>
                </a:solidFill>
                <a:latin typeface="Acherus Grotesque"/>
              </a:rPr>
              <a:t> 3 DURUM OLUŞMAKTADIR</a:t>
            </a:r>
            <a:endParaRPr lang="en-US" sz="8000" dirty="0">
              <a:solidFill>
                <a:srgbClr val="000000"/>
              </a:solidFill>
              <a:latin typeface="Acherus Grotesque"/>
            </a:endParaRPr>
          </a:p>
        </p:txBody>
      </p:sp>
      <p:sp>
        <p:nvSpPr>
          <p:cNvPr id="8" name="Alt Başlık 2">
            <a:extLst>
              <a:ext uri="{FF2B5EF4-FFF2-40B4-BE49-F238E27FC236}">
                <a16:creationId xmlns="" xmlns:a16="http://schemas.microsoft.com/office/drawing/2014/main" id="{023CE55C-85C1-48A6-941C-732C968A691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7" name="Ok: Şeritli Sağ 10">
            <a:extLst>
              <a:ext uri="{FF2B5EF4-FFF2-40B4-BE49-F238E27FC236}">
                <a16:creationId xmlns="" xmlns:a16="http://schemas.microsoft.com/office/drawing/2014/main" id="{472AC307-1B09-4C08-84C7-C44C10F3A403}"/>
              </a:ext>
            </a:extLst>
          </p:cNvPr>
          <p:cNvSpPr/>
          <p:nvPr/>
        </p:nvSpPr>
        <p:spPr>
          <a:xfrm rot="5400000">
            <a:off x="13470166" y="5362528"/>
            <a:ext cx="2729177" cy="147550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77119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290" y="696932"/>
            <a:ext cx="17967710" cy="8144281"/>
          </a:xfrm>
          <a:prstGeom prst="rect">
            <a:avLst/>
          </a:prstGeom>
        </p:spPr>
        <p:txBody>
          <a:bodyPr wrap="square" lIns="0" tIns="0" rIns="0" bIns="0" rtlCol="0" anchor="t">
            <a:spAutoFit/>
          </a:bodyPr>
          <a:lstStyle/>
          <a:p>
            <a:pPr>
              <a:lnSpc>
                <a:spcPts val="7078"/>
              </a:lnSpc>
              <a:spcBef>
                <a:spcPct val="0"/>
              </a:spcBef>
            </a:pPr>
            <a:r>
              <a:rPr lang="tr-TR" sz="5056" dirty="0">
                <a:solidFill>
                  <a:srgbClr val="000000"/>
                </a:solidFill>
                <a:latin typeface="Acherus Grotesque"/>
              </a:rPr>
              <a:t>	       1- </a:t>
            </a: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a:t>
            </a:r>
          </a:p>
          <a:p>
            <a:pPr>
              <a:lnSpc>
                <a:spcPts val="7078"/>
              </a:lnSpc>
              <a:spcBef>
                <a:spcPct val="0"/>
              </a:spcBef>
            </a:pP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hissettiği</a:t>
            </a: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kaybet-kaybet</a:t>
            </a:r>
            <a:r>
              <a:rPr lang="en-US" sz="5056" dirty="0">
                <a:solidFill>
                  <a:schemeClr val="accent3"/>
                </a:solidFill>
                <a:latin typeface="Acherus Grotesque Bold"/>
              </a:rPr>
              <a:t>) </a:t>
            </a:r>
          </a:p>
          <a:p>
            <a:pPr>
              <a:lnSpc>
                <a:spcPts val="7078"/>
              </a:lnSpc>
              <a:spcBef>
                <a:spcPct val="0"/>
              </a:spcBef>
            </a:pPr>
            <a:r>
              <a:rPr lang="tr-TR" sz="5056" dirty="0">
                <a:solidFill>
                  <a:srgbClr val="000000"/>
                </a:solidFill>
                <a:latin typeface="Acherus Grotesque"/>
              </a:rPr>
              <a:t>	        2- </a:t>
            </a:r>
            <a:r>
              <a:rPr lang="en-US" sz="5056" dirty="0" err="1">
                <a:solidFill>
                  <a:srgbClr val="000000"/>
                </a:solidFill>
                <a:latin typeface="Acherus Grotesque"/>
              </a:rPr>
              <a:t>Taraflardan</a:t>
            </a:r>
            <a:r>
              <a:rPr lang="en-US" sz="5056" dirty="0">
                <a:solidFill>
                  <a:srgbClr val="000000"/>
                </a:solidFill>
                <a:latin typeface="Acherus Grotesque"/>
              </a:rPr>
              <a:t> </a:t>
            </a:r>
            <a:r>
              <a:rPr lang="en-US" sz="5056" dirty="0" err="1">
                <a:solidFill>
                  <a:srgbClr val="000000"/>
                </a:solidFill>
                <a:latin typeface="Acherus Grotesque"/>
              </a:rPr>
              <a:t>birinin</a:t>
            </a:r>
            <a:r>
              <a:rPr lang="en-US" sz="5056" dirty="0">
                <a:solidFill>
                  <a:srgbClr val="000000"/>
                </a:solidFill>
                <a:latin typeface="Acherus Grotesque"/>
              </a:rPr>
              <a:t> </a:t>
            </a:r>
            <a:r>
              <a:rPr lang="en-US" sz="5056" dirty="0" err="1">
                <a:solidFill>
                  <a:srgbClr val="000000"/>
                </a:solidFill>
                <a:latin typeface="Acherus Grotesque"/>
              </a:rPr>
              <a:t>kazanıp</a:t>
            </a:r>
            <a:r>
              <a:rPr lang="en-US" sz="5056" dirty="0">
                <a:solidFill>
                  <a:srgbClr val="000000"/>
                </a:solidFill>
                <a:latin typeface="Acherus Grotesque"/>
              </a:rPr>
              <a:t>,</a:t>
            </a:r>
          </a:p>
          <a:p>
            <a:pPr>
              <a:lnSpc>
                <a:spcPts val="7078"/>
              </a:lnSpc>
              <a:spcBef>
                <a:spcPct val="0"/>
              </a:spcBef>
            </a:pPr>
            <a:r>
              <a:rPr lang="en-US" sz="5056" dirty="0" err="1">
                <a:solidFill>
                  <a:srgbClr val="000000"/>
                </a:solidFill>
                <a:latin typeface="Acherus Grotesque"/>
              </a:rPr>
              <a:t>diğerinin</a:t>
            </a:r>
            <a:r>
              <a:rPr lang="en-US" sz="5056" dirty="0">
                <a:solidFill>
                  <a:srgbClr val="000000"/>
                </a:solidFill>
                <a:latin typeface="Acherus Grotesque"/>
              </a:rPr>
              <a:t> </a:t>
            </a: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kaybedenin</a:t>
            </a:r>
            <a:r>
              <a:rPr lang="en-US" sz="5056" dirty="0">
                <a:solidFill>
                  <a:srgbClr val="000000"/>
                </a:solidFill>
                <a:latin typeface="Acherus Grotesque"/>
              </a:rPr>
              <a:t>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olduğu</a:t>
            </a: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kazan-kaybet</a:t>
            </a:r>
            <a:r>
              <a:rPr lang="en-US" sz="5056" dirty="0">
                <a:solidFill>
                  <a:schemeClr val="accent3"/>
                </a:solidFill>
                <a:latin typeface="Acherus Grotesque Bold"/>
              </a:rPr>
              <a:t>) </a:t>
            </a:r>
          </a:p>
          <a:p>
            <a:pPr>
              <a:lnSpc>
                <a:spcPts val="7078"/>
              </a:lnSpc>
              <a:spcBef>
                <a:spcPct val="0"/>
              </a:spcBef>
            </a:pPr>
            <a:r>
              <a:rPr lang="tr-TR" sz="5056" dirty="0">
                <a:solidFill>
                  <a:srgbClr val="000000"/>
                </a:solidFill>
                <a:latin typeface="Acherus Grotesque"/>
              </a:rPr>
              <a:t>	        3-</a:t>
            </a: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kazandığı</a:t>
            </a:r>
            <a:endParaRPr lang="en-US" sz="5056" dirty="0">
              <a:solidFill>
                <a:srgbClr val="000000"/>
              </a:solidFill>
              <a:latin typeface="Acherus Grotesque"/>
            </a:endParaRPr>
          </a:p>
          <a:p>
            <a:pPr>
              <a:lnSpc>
                <a:spcPts val="7078"/>
              </a:lnSpc>
              <a:spcBef>
                <a:spcPct val="0"/>
              </a:spcBef>
            </a:pP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mutlu</a:t>
            </a:r>
            <a:r>
              <a:rPr lang="en-US" sz="5056" dirty="0">
                <a:solidFill>
                  <a:srgbClr val="000000"/>
                </a:solidFill>
                <a:latin typeface="Acherus Grotesque"/>
              </a:rPr>
              <a:t> </a:t>
            </a:r>
            <a:r>
              <a:rPr lang="en-US" sz="5056" dirty="0" err="1">
                <a:solidFill>
                  <a:srgbClr val="000000"/>
                </a:solidFill>
                <a:latin typeface="Acherus Grotesque"/>
              </a:rPr>
              <a:t>hissettiği</a:t>
            </a:r>
            <a:endParaRPr lang="en-US" sz="5056" dirty="0">
              <a:solidFill>
                <a:srgbClr val="000000"/>
              </a:solidFill>
              <a:latin typeface="Acherus Grotesque"/>
            </a:endParaRPr>
          </a:p>
          <a:p>
            <a:pPr>
              <a:lnSpc>
                <a:spcPts val="7078"/>
              </a:lnSpc>
              <a:spcBef>
                <a:spcPct val="0"/>
              </a:spcBef>
            </a:pP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kazan-kazan</a:t>
            </a:r>
            <a:r>
              <a:rPr lang="en-US" sz="5056" dirty="0">
                <a:solidFill>
                  <a:schemeClr val="accent3"/>
                </a:solidFill>
                <a:latin typeface="Acherus Grotesque Bold"/>
              </a:rPr>
              <a:t>) </a:t>
            </a:r>
          </a:p>
        </p:txBody>
      </p:sp>
      <p:sp>
        <p:nvSpPr>
          <p:cNvPr id="8" name="Alt Başlık 2">
            <a:extLst>
              <a:ext uri="{FF2B5EF4-FFF2-40B4-BE49-F238E27FC236}">
                <a16:creationId xmlns="" xmlns:a16="http://schemas.microsoft.com/office/drawing/2014/main" id="{023CE55C-85C1-48A6-941C-732C968A691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Tree>
    <p:extLst>
      <p:ext uri="{BB962C8B-B14F-4D97-AF65-F5344CB8AC3E}">
        <p14:creationId xmlns:p14="http://schemas.microsoft.com/office/powerpoint/2010/main" xmlns="" val="110186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Paket</Template>
  <TotalTime>3857</TotalTime>
  <Words>485</Words>
  <Application>Microsoft Office PowerPoint</Application>
  <PresentationFormat>Özel</PresentationFormat>
  <Paragraphs>60</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vt:lpstr>
      <vt:lpstr>Comic Sans MS</vt:lpstr>
      <vt:lpstr>Gill Sans MT</vt:lpstr>
      <vt:lpstr>Times New Roman</vt:lpstr>
      <vt:lpstr>Acherus Grotesque</vt:lpstr>
      <vt:lpstr>Acherus Grotesque Bold</vt:lpstr>
      <vt:lpstr>Calibri</vt:lpstr>
      <vt:lpstr>Paket</vt:lpstr>
      <vt:lpstr>ÇATIŞMA ÇÖZME BECERİLERİ -öğrenci sunumu-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Çatışma Çözme BEcerileri</dc:title>
  <dc:subject>Çatışma Çözme BEcerileri</dc:subject>
  <dc:creator>Rehberlik Merkezim</dc:creator>
  <cp:keywords>Çatışma Çözme BEcerileri</cp:keywords>
  <dc:description>Çatışma Çözme BEcerileri</dc:description>
  <cp:lastModifiedBy>Musa</cp:lastModifiedBy>
  <cp:revision>30</cp:revision>
  <dcterms:created xsi:type="dcterms:W3CDTF">2020-12-17T09:28:43Z</dcterms:created>
  <dcterms:modified xsi:type="dcterms:W3CDTF">2024-03-11T10:01:16Z</dcterms:modified>
  <cp:category>Çatışma Çözme BEcerileri</cp:category>
</cp:coreProperties>
</file>